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"/>
  </p:notesMasterIdLst>
  <p:handoutMasterIdLst>
    <p:handoutMasterId r:id="rId81"/>
  </p:handoutMasterIdLst>
  <p:sldIdLst>
    <p:sldId id="256" r:id="rId3"/>
    <p:sldId id="825" r:id="rId4"/>
    <p:sldId id="620" r:id="rId6"/>
    <p:sldId id="1184" r:id="rId7"/>
    <p:sldId id="1185" r:id="rId8"/>
    <p:sldId id="1186" r:id="rId9"/>
    <p:sldId id="1173" r:id="rId10"/>
    <p:sldId id="1174" r:id="rId11"/>
    <p:sldId id="1175" r:id="rId12"/>
    <p:sldId id="1196" r:id="rId13"/>
    <p:sldId id="1187" r:id="rId14"/>
    <p:sldId id="1188" r:id="rId15"/>
    <p:sldId id="1189" r:id="rId16"/>
    <p:sldId id="1190" r:id="rId17"/>
    <p:sldId id="1191" r:id="rId18"/>
    <p:sldId id="1192" r:id="rId19"/>
    <p:sldId id="1193" r:id="rId20"/>
    <p:sldId id="1176" r:id="rId21"/>
    <p:sldId id="1178" r:id="rId22"/>
    <p:sldId id="1177" r:id="rId23"/>
    <p:sldId id="1179" r:id="rId24"/>
    <p:sldId id="1180" r:id="rId25"/>
    <p:sldId id="1181" r:id="rId26"/>
    <p:sldId id="1182" r:id="rId27"/>
    <p:sldId id="1183" r:id="rId28"/>
    <p:sldId id="662" r:id="rId29"/>
    <p:sldId id="666" r:id="rId30"/>
    <p:sldId id="665" r:id="rId31"/>
    <p:sldId id="723" r:id="rId32"/>
    <p:sldId id="724" r:id="rId33"/>
    <p:sldId id="664" r:id="rId34"/>
    <p:sldId id="667" r:id="rId35"/>
    <p:sldId id="668" r:id="rId36"/>
    <p:sldId id="669" r:id="rId37"/>
    <p:sldId id="1197" r:id="rId38"/>
    <p:sldId id="670" r:id="rId39"/>
    <p:sldId id="671" r:id="rId40"/>
    <p:sldId id="672" r:id="rId41"/>
    <p:sldId id="673" r:id="rId42"/>
    <p:sldId id="675" r:id="rId43"/>
    <p:sldId id="674" r:id="rId44"/>
    <p:sldId id="676" r:id="rId45"/>
    <p:sldId id="677" r:id="rId46"/>
    <p:sldId id="678" r:id="rId47"/>
    <p:sldId id="679" r:id="rId48"/>
    <p:sldId id="681" r:id="rId49"/>
    <p:sldId id="684" r:id="rId50"/>
    <p:sldId id="682" r:id="rId51"/>
    <p:sldId id="683" r:id="rId52"/>
    <p:sldId id="685" r:id="rId53"/>
    <p:sldId id="686" r:id="rId54"/>
    <p:sldId id="687" r:id="rId55"/>
    <p:sldId id="688" r:id="rId56"/>
    <p:sldId id="690" r:id="rId57"/>
    <p:sldId id="691" r:id="rId58"/>
    <p:sldId id="692" r:id="rId59"/>
    <p:sldId id="694" r:id="rId60"/>
    <p:sldId id="693" r:id="rId61"/>
    <p:sldId id="695" r:id="rId62"/>
    <p:sldId id="722" r:id="rId63"/>
    <p:sldId id="696" r:id="rId64"/>
    <p:sldId id="697" r:id="rId65"/>
    <p:sldId id="698" r:id="rId66"/>
    <p:sldId id="699" r:id="rId67"/>
    <p:sldId id="700" r:id="rId68"/>
    <p:sldId id="701" r:id="rId69"/>
    <p:sldId id="702" r:id="rId70"/>
    <p:sldId id="720" r:id="rId71"/>
    <p:sldId id="703" r:id="rId72"/>
    <p:sldId id="704" r:id="rId73"/>
    <p:sldId id="705" r:id="rId74"/>
    <p:sldId id="706" r:id="rId75"/>
    <p:sldId id="708" r:id="rId76"/>
    <p:sldId id="710" r:id="rId77"/>
    <p:sldId id="725" r:id="rId78"/>
    <p:sldId id="726" r:id="rId79"/>
    <p:sldId id="711" r:id="rId80"/>
  </p:sldIdLst>
  <p:sldSz cx="12192000" cy="6858000"/>
  <p:notesSz cx="6858000" cy="9144000"/>
  <p:custDataLst>
    <p:tags r:id="rId8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5511"/>
    <p:restoredTop sz="92928"/>
  </p:normalViewPr>
  <p:slideViewPr>
    <p:cSldViewPr snapToGrid="0" snapToObjects="1">
      <p:cViewPr varScale="1">
        <p:scale>
          <a:sx n="100" d="100"/>
          <a:sy n="100" d="100"/>
        </p:scale>
        <p:origin x="186" y="78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5" Type="http://schemas.openxmlformats.org/officeDocument/2006/relationships/tags" Target="tags/tag1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handoutMaster" Target="handoutMasters/handoutMaster1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 dirty="0">
              <a:latin typeface="Arial Unicode MS" panose="020B0604020202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26C7CE-492D-394B-822C-667E1136F92E}" type="datetimeFigureOut">
              <a:rPr kumimoji="1" lang="zh-CN" altLang="en-US" smtClean="0">
                <a:latin typeface="Arial Unicode MS" panose="020B0604020202020204" charset="-122"/>
              </a:rPr>
            </a:fld>
            <a:endParaRPr kumimoji="1" lang="zh-CN" altLang="en-US" dirty="0">
              <a:latin typeface="Arial Unicode MS" panose="020B0604020202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 dirty="0">
              <a:latin typeface="Arial Unicode MS" panose="020B0604020202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AAEFD7-24FF-0643-8163-9193A57FD3AE}" type="slidenum">
              <a:rPr kumimoji="1" lang="zh-CN" altLang="en-US" smtClean="0">
                <a:latin typeface="Arial Unicode MS" panose="020B0604020202020204" charset="-122"/>
              </a:rPr>
            </a:fld>
            <a:endParaRPr kumimoji="1" lang="zh-CN" altLang="en-US" dirty="0">
              <a:latin typeface="Arial Unicode MS" panose="020B0604020202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 Unicode MS" panose="020B060402020202020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 Unicode MS" panose="020B0604020202020204" charset="-122"/>
              </a:defRPr>
            </a:lvl1pPr>
          </a:lstStyle>
          <a:p>
            <a:fld id="{74853864-070D-C64A-8C63-6C57D1B54013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 Unicode MS" panose="020B060402020202020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 Unicode MS" panose="020B0604020202020204" charset="-122"/>
              </a:defRPr>
            </a:lvl1pPr>
          </a:lstStyle>
          <a:p>
            <a:fld id="{CF4035C6-5567-304A-800F-373F0C17E261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Arial Unicode MS" panose="020B0604020202020204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4035C6-5567-304A-800F-373F0C17E261}" type="slidenum">
              <a:rPr kumimoji="1" lang="zh-CN" altLang="en-US" smtClean="0"/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579024"/>
            <a:ext cx="9144000" cy="2387600"/>
          </a:xfrm>
        </p:spPr>
        <p:txBody>
          <a:bodyPr anchor="b">
            <a:normAutofit/>
          </a:bodyPr>
          <a:lstStyle>
            <a:lvl1pPr algn="ctr">
              <a:defRPr sz="36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kumimoji="1" lang="en-US" altLang="zh-CN" dirty="0"/>
              <a:t>MED5018: Introduction to biomedical Python programming</a:t>
            </a:r>
            <a:br>
              <a:rPr kumimoji="1" lang="en-US" altLang="zh-CN" dirty="0"/>
            </a:br>
            <a:r>
              <a:rPr kumimoji="1" lang="en-US" altLang="zh-CN" dirty="0"/>
              <a:t> 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470241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3600" b="0" i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en-US" altLang="zh-CN" dirty="0"/>
              <a:t>Lecture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1: Introduction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7DCB4EE-2935-D548-BB1C-287FC0414618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6AFBFFF-4DB9-4D40-9D08-8646D0DA41E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ea typeface="微软雅黑" panose="020B0503020204020204" pitchFamily="34" charset="-122"/>
              </a:defRPr>
            </a:lvl1pPr>
          </a:lstStyle>
          <a:p>
            <a:r>
              <a:rPr kumimoji="1" lang="en-US" altLang="zh-CN" dirty="0"/>
              <a:t>ADDSADA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1pPr>
            <a:lvl2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2pPr>
            <a:lvl3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3pPr>
            <a:lvl4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4pPr>
            <a:lvl5pPr>
              <a:defRPr baseline="0">
                <a:latin typeface="Avenir" panose="02000503020000020003" pitchFamily="2" charset="0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7DCB4EE-2935-D548-BB1C-287FC0414618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6AFBFFF-4DB9-4D40-9D08-8646D0DA41E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i="0"/>
            </a:lvl1pPr>
          </a:lstStyle>
          <a:p>
            <a:fld id="{07DCB4EE-2935-D548-BB1C-287FC0414618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i="0"/>
            </a:lvl1pPr>
          </a:lstStyle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0" i="0"/>
            </a:lvl1pPr>
          </a:lstStyle>
          <a:p>
            <a:fld id="{76AFBFFF-4DB9-4D40-9D08-8646D0DA41E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en-US" altLang="zh-CN" dirty="0"/>
              <a:t>Av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dirty="0"/>
              <a:t>单击此处编辑母版文本样式</a:t>
            </a:r>
            <a:endParaRPr kumimoji="1" lang="zh-CN" altLang="en-US" dirty="0"/>
          </a:p>
          <a:p>
            <a:pPr lvl="1"/>
            <a:r>
              <a:rPr kumimoji="1" lang="zh-CN" altLang="en-US" dirty="0"/>
              <a:t>二级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  <a:endParaRPr kumimoji="1" lang="zh-CN" altLang="en-US" dirty="0"/>
          </a:p>
          <a:p>
            <a:pPr lvl="3"/>
            <a:r>
              <a:rPr kumimoji="1" lang="zh-CN" altLang="en-US" dirty="0"/>
              <a:t>四级</a:t>
            </a:r>
            <a:endParaRPr kumimoji="1" lang="zh-CN" altLang="en-US" dirty="0"/>
          </a:p>
          <a:p>
            <a:pPr lvl="4"/>
            <a:r>
              <a:rPr kumimoji="1" lang="zh-CN" altLang="en-US" dirty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charset="-122"/>
              </a:defRPr>
            </a:lvl1pPr>
          </a:lstStyle>
          <a:p>
            <a:fld id="{07DCB4EE-2935-D548-BB1C-287FC0414618}" type="datetimeFigureOut">
              <a:rPr kumimoji="1" lang="zh-CN" altLang="en-US" smtClean="0"/>
            </a:fld>
            <a:endParaRPr kumimoji="1"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charset="-122"/>
              </a:defRPr>
            </a:lvl1pPr>
          </a:lstStyle>
          <a:p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Arial Unicode MS" panose="020B0604020202020204" charset="-122"/>
              </a:defRPr>
            </a:lvl1pPr>
          </a:lstStyle>
          <a:p>
            <a:fld id="{76AFBFFF-4DB9-4D40-9D08-8646D0DA41EC}" type="slidenum">
              <a:rPr kumimoji="1" lang="zh-CN" altLang="en-US" smtClean="0"/>
            </a:fld>
            <a:endParaRPr kumimoji="1"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>
          <a:solidFill>
            <a:schemeClr val="tx1"/>
          </a:solidFill>
          <a:latin typeface="Arial Unicode MS" panose="020B0604020202020204" charset="-122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Arial Unicode MS" panose="020B0604020202020204" charset="-122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hyperlink" Target="https://pandas.pydata.org/pandas-docs/stable/reference/api/pandas.DataFrame.plot.html" TargetMode="Externa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hyperlink" Target="https://pandas.pydata.org/pandas-docs/stable/reference/api/pandas.DataFrame.plot.html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hyperlink" Target="https://seaborn.pydata.org/" TargetMode="External"/><Relationship Id="rId3" Type="http://schemas.openxmlformats.org/officeDocument/2006/relationships/image" Target="../media/image44.png"/><Relationship Id="rId2" Type="http://schemas.openxmlformats.org/officeDocument/2006/relationships/hyperlink" Target="https://pandas.pydata.org/" TargetMode="External"/><Relationship Id="rId1" Type="http://schemas.openxmlformats.org/officeDocument/2006/relationships/hyperlink" Target="https://matplotlib.org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1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1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5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1" Type="http://schemas.openxmlformats.org/officeDocument/2006/relationships/image" Target="../media/image6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9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4.png"/><Relationship Id="rId1" Type="http://schemas.openxmlformats.org/officeDocument/2006/relationships/image" Target="../media/image73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6.png"/><Relationship Id="rId1" Type="http://schemas.openxmlformats.org/officeDocument/2006/relationships/image" Target="../media/image75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8.png"/><Relationship Id="rId1" Type="http://schemas.openxmlformats.org/officeDocument/2006/relationships/hyperlink" Target="https://matplotlib.org/2.1.1/tutorials/colors/colormaps.html#sphx-glr-tutorials-colors-colormaps-py" TargetMode="External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9.png"/><Relationship Id="rId1" Type="http://schemas.openxmlformats.org/officeDocument/2006/relationships/hyperlink" Target="https://matplotlib.org/2.1.1/tutorials/colors/colormaps.html#sphx-glr-tutorials-colors-colormaps-py" TargetMode="External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6.jpe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7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hyperlink" Target="https://seaborn.pydata.org/tutorial/color_palettes.html#:~:text=Seaborn%20in%20fact%20has%20six%20variations%20of%20matplotlib%E2%80%99s,aesthetically%20pleasing%2C%20but%20they%20are%20also%20less%20distinct." TargetMode="External"/></Relationships>
</file>

<file path=ppt/slides/_rels/slide7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hyperlink" Target="https://matplotlib.org/stable/api/figure_api.html#matplotlib.figure.Figure.add_subplot" TargetMode="External"/><Relationship Id="rId1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CS112: Introduction to Python programming</a:t>
            </a:r>
            <a:endParaRPr kumimoji="1" lang="zh-CN" altLang="en-US" sz="4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429000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Week 14: </a:t>
            </a:r>
            <a:r>
              <a:rPr lang="en-US" altLang="zh-CN" dirty="0"/>
              <a:t>Data Visualization II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5080" y="1898507"/>
            <a:ext cx="5720920" cy="3831937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9409" y="1690688"/>
            <a:ext cx="5337511" cy="421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42411" y="1690688"/>
            <a:ext cx="11507177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: specifies the geometry of the grid that a subplot will be placed. </a:t>
            </a: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 Unicode MS" panose="020B0604020202020204" charset="-122"/>
              </a:rPr>
              <a:t>Multiple subplots using the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function. You can create the figure and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instance separately, then pass elements of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instance to the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add_subplot</a:t>
            </a:r>
            <a:r>
              <a:rPr lang="en-US" altLang="zh-CN" sz="2400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latin typeface="Arial Unicode MS" panose="020B0604020202020204" charset="-122"/>
              </a:rPr>
              <a:t>method to create the axes objects. The elements of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are accessed in generally the same manner as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numpy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arrays</a:t>
            </a:r>
            <a:r>
              <a:rPr lang="en-US" altLang="zh-CN" sz="2400" dirty="0">
                <a:latin typeface="Arial Unicode MS" panose="020B0604020202020204" charset="-122"/>
              </a:rPr>
              <a:t>.</a:t>
            </a: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Arial Unicode MS" panose="020B0604020202020204" charset="-122"/>
              </a:rPr>
              <a:t>The power of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comes in being able to create subplots that span rows and columns, using the NumPy slice syntax for selecting the part of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each subplot will occupy.</a:t>
            </a:r>
            <a:endParaRPr lang="en-US" altLang="zh-CN" sz="2400" dirty="0">
              <a:latin typeface="Arial Unicode MS" panose="020B0604020202020204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0077" y="1690687"/>
            <a:ext cx="5034845" cy="449714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045" y="1690687"/>
            <a:ext cx="5691536" cy="4497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5653" y="1690688"/>
            <a:ext cx="107881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We can also use the convenience method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Figure.add_gridspec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() </a:t>
            </a:r>
            <a:r>
              <a:rPr lang="en-US" altLang="zh-CN" sz="2400" dirty="0">
                <a:latin typeface="Arial Unicode MS" panose="020B0604020202020204" charset="-122"/>
              </a:rPr>
              <a:t>instead of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gridspec.GridSpec</a:t>
            </a:r>
            <a:r>
              <a:rPr lang="en-US" altLang="zh-CN" sz="2400" dirty="0">
                <a:solidFill>
                  <a:srgbClr val="003F43"/>
                </a:solidFill>
                <a:latin typeface="Arial Unicode MS" panose="020B0604020202020204" charset="-122"/>
                <a:cs typeface="Courier New" panose="02070309020205020404" pitchFamily="49" charset="0"/>
              </a:rPr>
              <a:t>.</a:t>
            </a:r>
            <a:endParaRPr lang="en-US" altLang="zh-CN" sz="24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5653" y="2660432"/>
            <a:ext cx="4978400" cy="372110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0681" y="2241088"/>
            <a:ext cx="6045666" cy="4559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5653" y="1690688"/>
            <a:ext cx="107881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When a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is explicitly used, you can adjust the layout parameters of subplots that are created from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. </a:t>
            </a:r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653" y="2567851"/>
            <a:ext cx="10406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</a:rPr>
              <a:t>left, right, top, bottom </a:t>
            </a:r>
            <a:r>
              <a:rPr lang="en-US" altLang="zh-CN" i="1" dirty="0">
                <a:effectLst/>
              </a:rPr>
              <a:t>float, optional </a:t>
            </a:r>
            <a:r>
              <a:rPr lang="en-US" altLang="zh-CN" dirty="0">
                <a:effectLst/>
              </a:rPr>
              <a:t>Extent of the subplots as a fraction of figure width or height. Left cannot be larger than right, and bottom cannot be larger than top.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at draw time.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b="1" dirty="0" err="1">
                <a:effectLst/>
              </a:rPr>
              <a:t>wspace</a:t>
            </a:r>
            <a:r>
              <a:rPr lang="en-US" altLang="zh-CN" b="1" dirty="0">
                <a:effectLst/>
              </a:rPr>
              <a:t>,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-apple-system"/>
              </a:rPr>
              <a:t>hspace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i="1" dirty="0">
                <a:effectLst/>
              </a:rPr>
              <a:t>float, optional  </a:t>
            </a:r>
            <a:r>
              <a:rPr lang="en-US" altLang="zh-CN" dirty="0">
                <a:effectLst/>
              </a:rPr>
              <a:t>The amount of width/ height reserved for space between subplots, expressed as a fraction of the average axis width.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when necessary. </a:t>
            </a:r>
            <a:endParaRPr lang="en-US" altLang="zh-CN" dirty="0"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276" y="4873143"/>
            <a:ext cx="5753100" cy="1739900"/>
          </a:xfrm>
          <a:prstGeom prst="rect">
            <a:avLst/>
          </a:prstGeom>
        </p:spPr>
      </p:pic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5249" y="4203700"/>
            <a:ext cx="3543300" cy="265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95653" y="1690688"/>
            <a:ext cx="1078816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When a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 is explicitly used, you can adjust the layout parameters of subplots that are created from the </a:t>
            </a:r>
            <a:r>
              <a:rPr lang="en-US" altLang="zh-CN" sz="2400" dirty="0" err="1">
                <a:latin typeface="Arial Unicode MS" panose="020B0604020202020204" charset="-122"/>
              </a:rPr>
              <a:t>GridSpec</a:t>
            </a:r>
            <a:r>
              <a:rPr lang="en-US" altLang="zh-CN" sz="2400" dirty="0">
                <a:latin typeface="Arial Unicode MS" panose="020B0604020202020204" charset="-122"/>
              </a:rPr>
              <a:t>. </a:t>
            </a:r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  <a:p>
            <a:endParaRPr lang="en-US" altLang="zh-CN" sz="2400" dirty="0">
              <a:latin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653" y="2567851"/>
            <a:ext cx="10406666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effectLst/>
              </a:rPr>
              <a:t>left, right, top, bottom </a:t>
            </a:r>
            <a:r>
              <a:rPr lang="en-US" altLang="zh-CN" i="1" dirty="0">
                <a:effectLst/>
              </a:rPr>
              <a:t>float, optional </a:t>
            </a:r>
            <a:r>
              <a:rPr lang="en-US" altLang="zh-CN" dirty="0">
                <a:effectLst/>
              </a:rPr>
              <a:t>Extent of the subplots as a fraction of figure width or height. Left cannot be larger than right, and bottom cannot be larger than top.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at draw time.</a:t>
            </a:r>
            <a:endParaRPr lang="en-US" altLang="zh-CN" dirty="0">
              <a:effectLst/>
            </a:endParaRPr>
          </a:p>
          <a:p>
            <a:endParaRPr lang="en-US" altLang="zh-CN" dirty="0">
              <a:effectLst/>
            </a:endParaRPr>
          </a:p>
          <a:p>
            <a:r>
              <a:rPr lang="en-US" altLang="zh-CN" b="1" dirty="0" err="1">
                <a:effectLst/>
              </a:rPr>
              <a:t>wspace</a:t>
            </a:r>
            <a:r>
              <a:rPr lang="en-US" altLang="zh-CN" b="1" dirty="0">
                <a:effectLst/>
              </a:rPr>
              <a:t>, </a:t>
            </a:r>
            <a:r>
              <a:rPr lang="en-US" altLang="zh-CN" b="1" i="0" dirty="0" err="1">
                <a:solidFill>
                  <a:srgbClr val="333333"/>
                </a:solidFill>
                <a:effectLst/>
                <a:latin typeface="-apple-system"/>
              </a:rPr>
              <a:t>hspace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en-US" altLang="zh-CN" i="1" dirty="0">
                <a:effectLst/>
              </a:rPr>
              <a:t>float, optional  </a:t>
            </a:r>
            <a:r>
              <a:rPr lang="en-US" altLang="zh-CN" dirty="0">
                <a:effectLst/>
              </a:rPr>
              <a:t>The amount of width/ height reserved for space between subplots, expressed as a fraction of the average axis width. If not given, the values will be inferred from a figure or </a:t>
            </a:r>
            <a:r>
              <a:rPr lang="en-US" altLang="zh-CN" dirty="0" err="1">
                <a:effectLst/>
              </a:rPr>
              <a:t>rcParams</a:t>
            </a:r>
            <a:r>
              <a:rPr lang="en-US" altLang="zh-CN" dirty="0">
                <a:effectLst/>
              </a:rPr>
              <a:t> when necessary. 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3015" y="4778375"/>
            <a:ext cx="5626100" cy="1714500"/>
          </a:xfrm>
          <a:prstGeom prst="rect">
            <a:avLst/>
          </a:prstGeom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1088" y="4414972"/>
            <a:ext cx="3242989" cy="2390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750" y="1459098"/>
            <a:ext cx="5279159" cy="5176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690688"/>
            <a:ext cx="9199419" cy="464190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90550" y="1065848"/>
            <a:ext cx="11750040" cy="5951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Both the Pandas Series and </a:t>
            </a:r>
            <a:r>
              <a:rPr kumimoji="1" lang="en-US" altLang="zh-CN" dirty="0" err="1"/>
              <a:t>DataFrame</a:t>
            </a:r>
            <a:r>
              <a:rPr kumimoji="1" lang="en-US" altLang="zh-CN" dirty="0"/>
              <a:t> objects support a plot method.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The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plot</a:t>
            </a:r>
            <a:r>
              <a:rPr kumimoji="1" lang="en-US" altLang="zh-CN" dirty="0"/>
              <a:t> method on Series and </a:t>
            </a:r>
            <a:r>
              <a:rPr kumimoji="1" lang="en-US" altLang="zh-CN" dirty="0" err="1"/>
              <a:t>DataFrame</a:t>
            </a:r>
            <a:r>
              <a:rPr kumimoji="1" lang="en-US" altLang="zh-CN" dirty="0"/>
              <a:t> is just a simple wrapper around </a:t>
            </a:r>
            <a:r>
              <a:rPr kumimoji="1" lang="en-US" altLang="zh-CN" dirty="0" err="1">
                <a:solidFill>
                  <a:schemeClr val="accent2">
                    <a:lumMod val="75000"/>
                  </a:schemeClr>
                </a:solidFill>
              </a:rPr>
              <a:t>plt.plot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():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590550" y="91440"/>
            <a:ext cx="10515600" cy="1106805"/>
          </a:xfrm>
        </p:spPr>
        <p:txBody>
          <a:bodyPr/>
          <a:lstStyle/>
          <a:p>
            <a:r>
              <a:rPr kumimoji="1" lang="en-US" altLang="zh-CN" sz="3600" dirty="0"/>
              <a:t>Plotting with Pandas</a:t>
            </a:r>
            <a:endParaRPr kumimoji="1" lang="en-US" altLang="zh-CN" sz="36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855" y="3659815"/>
            <a:ext cx="2980414" cy="590459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9182" y="4547552"/>
            <a:ext cx="2980413" cy="2213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7865" y="3578225"/>
            <a:ext cx="3265426" cy="729510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5" y="4523635"/>
            <a:ext cx="3069153" cy="2334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955675" y="2924810"/>
            <a:ext cx="10575290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 Unicode MS" panose="020B0604020202020204" charset="-122"/>
                <a:hlinkClick r:id="rId5"/>
              </a:rPr>
              <a:t>https://pandas.pydata.org/pandas-docs/stable/reference/api/pandas.DataFrame.plot.html</a:t>
            </a:r>
            <a:endParaRPr lang="zh-CN" altLang="en-US" dirty="0">
              <a:latin typeface="Arial Unicode MS" panose="020B0604020202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6"/>
          <a:srcRect r="27777"/>
          <a:stretch>
            <a:fillRect/>
          </a:stretch>
        </p:blipFill>
        <p:spPr>
          <a:xfrm>
            <a:off x="590727" y="3498525"/>
            <a:ext cx="1504255" cy="266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0695" y="964883"/>
            <a:ext cx="11750040" cy="5951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Both the Pandas Series and </a:t>
            </a:r>
            <a:r>
              <a:rPr kumimoji="1" lang="en-US" altLang="zh-CN" dirty="0" err="1"/>
              <a:t>DataFrame</a:t>
            </a:r>
            <a:r>
              <a:rPr kumimoji="1" lang="en-US" altLang="zh-CN" dirty="0"/>
              <a:t> objects support a plot method.</a:t>
            </a:r>
            <a:endParaRPr kumimoji="1" lang="en-US" altLang="zh-CN" dirty="0"/>
          </a:p>
          <a:p>
            <a:pPr marL="0" indent="0">
              <a:buNone/>
            </a:pPr>
            <a:r>
              <a:rPr kumimoji="1" lang="en-US" altLang="zh-CN" dirty="0"/>
              <a:t>The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plot</a:t>
            </a:r>
            <a:r>
              <a:rPr kumimoji="1" lang="en-US" altLang="zh-CN" dirty="0"/>
              <a:t> method on Series and </a:t>
            </a:r>
            <a:r>
              <a:rPr kumimoji="1" lang="en-US" altLang="zh-CN" dirty="0" err="1"/>
              <a:t>DataFrame</a:t>
            </a:r>
            <a:r>
              <a:rPr kumimoji="1" lang="en-US" altLang="zh-CN" dirty="0"/>
              <a:t> is just a simple wrapper around </a:t>
            </a:r>
            <a:r>
              <a:rPr kumimoji="1" lang="en-US" altLang="zh-CN" dirty="0" err="1">
                <a:solidFill>
                  <a:schemeClr val="accent2">
                    <a:lumMod val="75000"/>
                  </a:schemeClr>
                </a:solidFill>
              </a:rPr>
              <a:t>plt.plot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():</a:t>
            </a:r>
            <a:endParaRPr kumimoji="1"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marL="0" indent="0">
              <a:buNone/>
            </a:pPr>
            <a:endParaRPr kumimoji="1" lang="en-US" altLang="zh-CN" b="1" dirty="0"/>
          </a:p>
          <a:p>
            <a:pPr marL="0" indent="0">
              <a:buNone/>
            </a:pPr>
            <a:endParaRPr kumimoji="1" lang="en-US" altLang="zh-CN" b="1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400050" y="175895"/>
            <a:ext cx="10515600" cy="835660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3551853" y="271679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Arial Unicode MS" panose="020B0604020202020204" charset="-122"/>
                <a:hlinkClick r:id="rId1"/>
              </a:rPr>
              <a:t>https://pandas.pydata.org/pandas-docs/stable/reference/api/pandas.DataFrame.plot.html</a:t>
            </a:r>
            <a:endParaRPr lang="zh-CN" altLang="en-US" dirty="0">
              <a:latin typeface="Arial Unicode MS" panose="020B0604020202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70228"/>
            <a:ext cx="2057400" cy="27305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38" y="5755284"/>
            <a:ext cx="5740400" cy="1016000"/>
          </a:xfrm>
          <a:prstGeom prst="rect">
            <a:avLst/>
          </a:prstGeom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9853" y="3323560"/>
            <a:ext cx="4395807" cy="350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Parts of a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13131" y="0"/>
            <a:ext cx="6621517" cy="68580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57352" y="1989935"/>
            <a:ext cx="179177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Figure</a:t>
            </a:r>
            <a:endParaRPr lang="en-US" altLang="zh-CN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43166" y="2503955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The whole figure. The figure keeps track of all the child class </a:t>
            </a:r>
            <a:r>
              <a:rPr lang="en-US" altLang="zh-CN" sz="2000" b="1" dirty="0">
                <a:solidFill>
                  <a:schemeClr val="accent2"/>
                </a:solidFill>
                <a:latin typeface="Arial Unicode MS" panose="020B0604020202020204" charset="-122"/>
              </a:rPr>
              <a:t>Axes</a:t>
            </a:r>
            <a:endParaRPr lang="zh-CN" altLang="en-US" sz="20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56826" y="3666821"/>
            <a:ext cx="158088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latin typeface="Arial Unicode MS" panose="020B0604020202020204" charset="-122"/>
              </a:rPr>
              <a:t>class</a:t>
            </a:r>
            <a:r>
              <a:rPr lang="en-US" altLang="zh-CN" sz="2400" b="1" dirty="0">
                <a:solidFill>
                  <a:schemeClr val="accent2"/>
                </a:solidFill>
                <a:latin typeface="Arial Unicode MS" panose="020B0604020202020204" charset="-122"/>
              </a:rPr>
              <a:t> Axes</a:t>
            </a:r>
            <a:endParaRPr lang="en-US" altLang="zh-CN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  <a:p>
            <a:endParaRPr lang="zh-CN" altLang="en-US" sz="2400" b="1" dirty="0">
              <a:solidFill>
                <a:schemeClr val="accent2"/>
              </a:solidFill>
              <a:latin typeface="Arial Unicode MS" panose="020B060402020202020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3166" y="4082319"/>
            <a:ext cx="50882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This is what you think of as 'a plot', it is the region of the image with the data space.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960" y="1690688"/>
            <a:ext cx="11750040" cy="5951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You can plot one column versus another using the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x</a:t>
            </a:r>
            <a:r>
              <a:rPr kumimoji="1" lang="en-US" altLang="zh-CN" dirty="0"/>
              <a:t> and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y</a:t>
            </a:r>
            <a:r>
              <a:rPr kumimoji="1" lang="en-US" altLang="zh-CN" dirty="0"/>
              <a:t> keywords in plot():</a:t>
            </a:r>
            <a:endParaRPr kumimoji="1"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3332764"/>
            <a:ext cx="2422010" cy="31013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2437" y="2328859"/>
            <a:ext cx="3949084" cy="796745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283" y="3125604"/>
            <a:ext cx="4602295" cy="3575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960" y="1690688"/>
            <a:ext cx="11750040" cy="59511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zh-CN" dirty="0"/>
              <a:t>On </a:t>
            </a:r>
            <a:r>
              <a:rPr kumimoji="1" lang="en-US" altLang="zh-CN" dirty="0" err="1"/>
              <a:t>DataFrame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, plot() </a:t>
            </a:r>
            <a:r>
              <a:rPr kumimoji="1" lang="en-US" altLang="zh-CN" dirty="0"/>
              <a:t>is a convenience to plot all of the columns with labels:</a:t>
            </a:r>
            <a:endParaRPr kumimoji="1"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5779" y="2742201"/>
            <a:ext cx="3611244" cy="37506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9199" y="2233680"/>
            <a:ext cx="3611245" cy="92202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350" y="3017520"/>
            <a:ext cx="4827270" cy="384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1960" y="1690688"/>
            <a:ext cx="11750040" cy="4802187"/>
          </a:xfrm>
        </p:spPr>
        <p:txBody>
          <a:bodyPr>
            <a:no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dirty="0"/>
              <a:t>Plotting methods allow for a handful of plot styles other than the default line plot. These methods can be provided as the </a:t>
            </a:r>
            <a:r>
              <a:rPr kumimoji="1" lang="en-US" altLang="zh-CN" b="1" dirty="0">
                <a:solidFill>
                  <a:schemeClr val="accent2">
                    <a:lumMod val="75000"/>
                  </a:schemeClr>
                </a:solidFill>
              </a:rPr>
              <a:t>kind</a:t>
            </a:r>
            <a:r>
              <a:rPr kumimoji="1" lang="en-US" altLang="zh-CN" dirty="0"/>
              <a:t> keyword argument to </a:t>
            </a:r>
            <a:r>
              <a:rPr kumimoji="1" lang="en-US" altLang="zh-CN" dirty="0">
                <a:solidFill>
                  <a:schemeClr val="accent2">
                    <a:lumMod val="75000"/>
                  </a:schemeClr>
                </a:solidFill>
              </a:rPr>
              <a:t>plot()</a:t>
            </a:r>
            <a:r>
              <a:rPr kumimoji="1" lang="en-US" altLang="zh-CN" dirty="0"/>
              <a:t>, and include:</a:t>
            </a:r>
            <a:endParaRPr kumimoji="1" lang="en-US" altLang="zh-CN" dirty="0"/>
          </a:p>
        </p:txBody>
      </p:sp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6334125" y="3727449"/>
            <a:ext cx="6160770" cy="2136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area</a:t>
            </a:r>
            <a:r>
              <a:rPr kumimoji="1" lang="en-US" altLang="zh-CN" sz="2800" dirty="0">
                <a:latin typeface="Arial Unicode MS" panose="020B0604020202020204" charset="-122"/>
              </a:rPr>
              <a:t>’ for area plots</a:t>
            </a:r>
            <a:endParaRPr kumimoji="1" lang="en-US" altLang="zh-CN" sz="2800" dirty="0">
              <a:latin typeface="Arial Unicode MS" panose="020B060402020202020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scatter</a:t>
            </a:r>
            <a:r>
              <a:rPr kumimoji="1" lang="en-US" altLang="zh-CN" sz="2800" dirty="0">
                <a:latin typeface="Arial Unicode MS" panose="020B0604020202020204" charset="-122"/>
              </a:rPr>
              <a:t>’ for scatter plots</a:t>
            </a:r>
            <a:endParaRPr kumimoji="1" lang="en-US" altLang="zh-CN" sz="2800" dirty="0">
              <a:latin typeface="Arial Unicode MS" panose="020B060402020202020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hexbin</a:t>
            </a:r>
            <a:r>
              <a:rPr kumimoji="1" lang="en-US" altLang="zh-CN" sz="2800" dirty="0">
                <a:latin typeface="Arial Unicode MS" panose="020B0604020202020204" charset="-122"/>
              </a:rPr>
              <a:t>’ for hexagonal bin plots</a:t>
            </a:r>
            <a:endParaRPr kumimoji="1" lang="en-US" altLang="zh-CN" sz="2800" dirty="0">
              <a:latin typeface="Arial Unicode MS" panose="020B060402020202020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pie</a:t>
            </a:r>
            <a:r>
              <a:rPr kumimoji="1" lang="en-US" altLang="zh-CN" sz="2800" dirty="0">
                <a:latin typeface="Arial Unicode MS" panose="020B0604020202020204" charset="-122"/>
              </a:rPr>
              <a:t>’ for pie plots</a:t>
            </a:r>
            <a:endParaRPr kumimoji="1" lang="en-US" altLang="zh-CN" sz="2800" dirty="0">
              <a:latin typeface="Arial Unicode MS" panose="020B0604020202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90500" y="3727449"/>
            <a:ext cx="6446520" cy="2136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bar</a:t>
            </a:r>
            <a:r>
              <a:rPr kumimoji="1" lang="en-US" altLang="zh-CN" sz="2800" dirty="0">
                <a:latin typeface="Arial Unicode MS" panose="020B0604020202020204" charset="-122"/>
              </a:rPr>
              <a:t>’ or ‘</a:t>
            </a:r>
            <a:r>
              <a:rPr kumimoji="1"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barh</a:t>
            </a:r>
            <a:r>
              <a:rPr kumimoji="1" lang="en-US" altLang="zh-CN" sz="2800" dirty="0">
                <a:latin typeface="Arial Unicode MS" panose="020B0604020202020204" charset="-122"/>
              </a:rPr>
              <a:t>’ for bar plots</a:t>
            </a:r>
            <a:endParaRPr kumimoji="1" lang="en-US" altLang="zh-CN" sz="2800" dirty="0">
              <a:latin typeface="Arial Unicode MS" panose="020B060402020202020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hist</a:t>
            </a:r>
            <a:r>
              <a:rPr kumimoji="1" lang="en-US" altLang="zh-CN" sz="2800" dirty="0">
                <a:latin typeface="Arial Unicode MS" panose="020B0604020202020204" charset="-122"/>
              </a:rPr>
              <a:t>’ for histogram</a:t>
            </a:r>
            <a:endParaRPr kumimoji="1" lang="en-US" altLang="zh-CN" sz="2800" dirty="0">
              <a:latin typeface="Arial Unicode MS" panose="020B060402020202020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box</a:t>
            </a:r>
            <a:r>
              <a:rPr kumimoji="1" lang="en-US" altLang="zh-CN" sz="2800" dirty="0">
                <a:latin typeface="Arial Unicode MS" panose="020B0604020202020204" charset="-122"/>
              </a:rPr>
              <a:t>’ for boxplot</a:t>
            </a:r>
            <a:endParaRPr kumimoji="1" lang="en-US" altLang="zh-CN" sz="2800" dirty="0">
              <a:latin typeface="Arial Unicode MS" panose="020B060402020202020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kumimoji="1" lang="en-US" altLang="zh-CN" sz="2800" dirty="0">
                <a:latin typeface="Arial Unicode MS" panose="020B0604020202020204" charset="-122"/>
              </a:rPr>
              <a:t>‘</a:t>
            </a:r>
            <a:r>
              <a:rPr kumimoji="1"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kde</a:t>
            </a:r>
            <a:r>
              <a:rPr kumimoji="1" lang="en-US" altLang="zh-CN" sz="2800" dirty="0">
                <a:latin typeface="Arial Unicode MS" panose="020B0604020202020204" charset="-122"/>
              </a:rPr>
              <a:t>’ or ‘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density</a:t>
            </a:r>
            <a:r>
              <a:rPr kumimoji="1" lang="en-US" altLang="zh-CN" sz="2800" dirty="0">
                <a:latin typeface="Arial Unicode MS" panose="020B0604020202020204" charset="-122"/>
              </a:rPr>
              <a:t>’ for density plots</a:t>
            </a:r>
            <a:endParaRPr kumimoji="1" lang="en-US" altLang="zh-CN" sz="28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83" y="2076450"/>
            <a:ext cx="2512906" cy="320508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209" y="1971675"/>
            <a:ext cx="6486737" cy="758190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2729865"/>
            <a:ext cx="5297170" cy="4064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83" y="2076450"/>
            <a:ext cx="2512906" cy="32050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6282" y="1690688"/>
            <a:ext cx="3886893" cy="689610"/>
          </a:xfrm>
          <a:prstGeom prst="rect">
            <a:avLst/>
          </a:prstGeom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417" y="2637399"/>
            <a:ext cx="5468621" cy="412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kumimoji="1" lang="en-US" altLang="zh-CN" dirty="0"/>
              <a:t>Plotting with Pandas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9683" y="2076450"/>
            <a:ext cx="2512906" cy="320508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3550" y="2076450"/>
            <a:ext cx="5094576" cy="78105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363" y="3010847"/>
            <a:ext cx="4044950" cy="3847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Seaborn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66846" y="4504674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solidFill>
                  <a:srgbClr val="444444"/>
                </a:solidFill>
                <a:latin typeface="Arial Unicode MS" panose="020B0604020202020204" charset="-122"/>
              </a:rPr>
              <a:t>Seaborn is a library for making statistical graphics in Python. It builds on top of </a:t>
            </a:r>
            <a:r>
              <a:rPr lang="en-US" altLang="zh-CN" dirty="0">
                <a:solidFill>
                  <a:srgbClr val="4C72B0"/>
                </a:solidFill>
                <a:latin typeface="Arial Unicode MS" panose="020B0604020202020204" charset="-122"/>
                <a:hlinkClick r:id="rId1"/>
              </a:rPr>
              <a:t>matplotlib</a:t>
            </a:r>
            <a:r>
              <a:rPr lang="en-US" altLang="zh-CN" dirty="0">
                <a:solidFill>
                  <a:srgbClr val="444444"/>
                </a:solidFill>
                <a:latin typeface="Arial Unicode MS" panose="020B0604020202020204" charset="-122"/>
              </a:rPr>
              <a:t> and integrates closely with </a:t>
            </a:r>
            <a:r>
              <a:rPr lang="en-US" altLang="zh-CN" dirty="0">
                <a:solidFill>
                  <a:srgbClr val="4C72B0"/>
                </a:solidFill>
                <a:latin typeface="Arial Unicode MS" panose="020B0604020202020204" charset="-122"/>
                <a:hlinkClick r:id="rId2"/>
              </a:rPr>
              <a:t>pandas</a:t>
            </a:r>
            <a:r>
              <a:rPr lang="en-US" altLang="zh-CN" dirty="0">
                <a:solidFill>
                  <a:srgbClr val="444444"/>
                </a:solidFill>
                <a:latin typeface="Arial Unicode MS" panose="020B0604020202020204" charset="-122"/>
              </a:rPr>
              <a:t> data structures.</a:t>
            </a:r>
            <a:endParaRPr lang="zh-CN" altLang="en-US" dirty="0"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66846" y="5569545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>
                <a:solidFill>
                  <a:schemeClr val="bg2">
                    <a:lumMod val="50000"/>
                  </a:schemeClr>
                </a:solidFill>
                <a:latin typeface="Arial Unicode MS" panose="020B0604020202020204" charset="-122"/>
              </a:rPr>
              <a:t>If matplotlib “tries to make easy things easy and hard things possible”, seaborn tries to make a well-defined set of hard things easy too.</a:t>
            </a:r>
            <a:endParaRPr lang="zh-CN" altLang="en-US" dirty="0">
              <a:solidFill>
                <a:schemeClr val="bg2">
                  <a:lumMod val="50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846" y="1557246"/>
            <a:ext cx="8414795" cy="2655488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802559" y="3695747"/>
            <a:ext cx="29225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hlinkClick r:id="rId4"/>
              </a:rPr>
              <a:t>https://seaborn.pydata.org/</a:t>
            </a:r>
            <a:endParaRPr lang="zh-CN" altLang="en-US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Seaborn plot types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219" y="1530182"/>
            <a:ext cx="7630491" cy="51220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313830" y="2580522"/>
            <a:ext cx="152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 Unicode MS" panose="020B0604020202020204" charset="-122"/>
              </a:rPr>
              <a:t>Figure-level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01290" y="4286135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 Unicode MS" panose="020B0604020202020204" charset="-122"/>
              </a:rPr>
              <a:t>Axes-level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31520" y="1711162"/>
            <a:ext cx="26805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sns.scatterplot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8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5421" y="2438167"/>
            <a:ext cx="4953145" cy="314161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3923" y="1690688"/>
            <a:ext cx="6292656" cy="3889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602147" y="5717894"/>
            <a:ext cx="4514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b="1" dirty="0">
                <a:latin typeface="Arial Unicode MS" panose="020B0604020202020204" charset="-122"/>
              </a:rPr>
              <a:t>data</a:t>
            </a:r>
            <a:r>
              <a:rPr kumimoji="1" lang="en-US" altLang="zh-CN" dirty="0">
                <a:latin typeface="Arial Unicode MS" panose="020B0604020202020204" charset="-122"/>
              </a:rPr>
              <a:t>: </a:t>
            </a:r>
            <a:r>
              <a:rPr kumimoji="1" lang="en-US" altLang="zh-CN" dirty="0" err="1">
                <a:latin typeface="Arial Unicode MS" panose="020B0604020202020204" charset="-122"/>
              </a:rPr>
              <a:t>DataFrame</a:t>
            </a:r>
            <a:r>
              <a:rPr kumimoji="1" lang="en-US" altLang="zh-CN" dirty="0">
                <a:latin typeface="Arial Unicode MS" panose="020B0604020202020204" charset="-122"/>
              </a:rPr>
              <a:t> or </a:t>
            </a:r>
            <a:r>
              <a:rPr kumimoji="1" lang="en-US" altLang="zh-CN" dirty="0" err="1">
                <a:latin typeface="Arial Unicode MS" panose="020B0604020202020204" charset="-122"/>
              </a:rPr>
              <a:t>numpy.ndarray</a:t>
            </a:r>
            <a:endParaRPr kumimoji="1" lang="en-US" altLang="zh-CN" dirty="0">
              <a:latin typeface="Arial Unicode MS" panose="020B0604020202020204" charset="-122"/>
            </a:endParaRPr>
          </a:p>
          <a:p>
            <a:r>
              <a:rPr kumimoji="1" lang="en-US" altLang="zh-CN" b="1" dirty="0">
                <a:latin typeface="Arial Unicode MS" panose="020B0604020202020204" charset="-122"/>
              </a:rPr>
              <a:t>x</a:t>
            </a:r>
            <a:r>
              <a:rPr kumimoji="1" lang="en-US" altLang="zh-CN" dirty="0">
                <a:latin typeface="Arial Unicode MS" panose="020B0604020202020204" charset="-122"/>
              </a:rPr>
              <a:t>: column name for the x axis</a:t>
            </a:r>
            <a:endParaRPr kumimoji="1" lang="en-US" altLang="zh-CN" dirty="0">
              <a:latin typeface="Arial Unicode MS" panose="020B0604020202020204" charset="-122"/>
            </a:endParaRPr>
          </a:p>
          <a:p>
            <a:r>
              <a:rPr kumimoji="1" lang="en-US" altLang="zh-CN" b="1" dirty="0">
                <a:latin typeface="Arial Unicode MS" panose="020B0604020202020204" charset="-122"/>
              </a:rPr>
              <a:t>y</a:t>
            </a:r>
            <a:r>
              <a:rPr kumimoji="1" lang="en-US" altLang="zh-CN" dirty="0">
                <a:latin typeface="Arial Unicode MS" panose="020B0604020202020204" charset="-122"/>
              </a:rPr>
              <a:t>: column name for the y axis</a:t>
            </a:r>
            <a:endParaRPr kumimoji="1" lang="zh-CN" altLang="en-US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79" y="1435191"/>
            <a:ext cx="4953145" cy="31416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678" y="5515072"/>
            <a:ext cx="6236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hue</a:t>
            </a:r>
            <a:r>
              <a:rPr lang="en-US" altLang="zh-CN" sz="2400" dirty="0">
                <a:latin typeface="Arial Unicode MS" panose="020B0604020202020204" charset="-122"/>
              </a:rPr>
              <a:t> : name of variables in ``data`` or vector data; Grouping variable that will produce points with different colors.</a:t>
            </a:r>
            <a:endParaRPr kumimoji="1" lang="en-US" altLang="zh-CN" sz="2400" dirty="0">
              <a:latin typeface="Arial Unicode MS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9317" y="4702727"/>
            <a:ext cx="451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Arial Unicode MS" panose="020B0604020202020204" charset="-122"/>
              </a:rPr>
              <a:t>Adding styles and colors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127" y="1435190"/>
            <a:ext cx="5826194" cy="5115683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416850" y="2060078"/>
            <a:ext cx="51595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plt.subplots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=1, 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=1)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400" b="1" dirty="0">
                <a:latin typeface="Arial Unicode MS" panose="020B0604020202020204" charset="-122"/>
              </a:rPr>
              <a:t>Create a figure and a set of subplots axes;</a:t>
            </a:r>
            <a:endParaRPr lang="en-US" altLang="zh-CN" sz="2400" b="1" dirty="0">
              <a:latin typeface="Arial Unicode MS" panose="020B0604020202020204" charset="-122"/>
            </a:endParaRPr>
          </a:p>
          <a:p>
            <a:r>
              <a:rPr kumimoji="1" lang="en-US" altLang="zh-CN" sz="2400" b="1" dirty="0">
                <a:latin typeface="Arial Unicode MS" panose="020B0604020202020204" charset="-122"/>
              </a:rPr>
              <a:t>Return a Figure and Axes</a:t>
            </a:r>
            <a:endParaRPr kumimoji="1" lang="zh-CN" altLang="en-US" sz="2400" b="1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6417" y="2060078"/>
            <a:ext cx="5938921" cy="4432797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79" y="1435191"/>
            <a:ext cx="4953145" cy="314161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678" y="5515072"/>
            <a:ext cx="6236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style</a:t>
            </a:r>
            <a:r>
              <a:rPr kumimoji="1" lang="en-US" altLang="zh-CN" sz="2400" dirty="0">
                <a:latin typeface="Arial Unicode MS" panose="020B0604020202020204" charset="-122"/>
              </a:rPr>
              <a:t>: </a:t>
            </a:r>
            <a:r>
              <a:rPr lang="en-US" altLang="zh-CN" sz="2400" dirty="0">
                <a:latin typeface="Arial Unicode MS" panose="020B0604020202020204" charset="-122"/>
              </a:rPr>
              <a:t>name of variables in ``data`` or vector </a:t>
            </a:r>
            <a:r>
              <a:rPr lang="en-US" altLang="zh-CN" sz="2400" dirty="0" err="1">
                <a:latin typeface="Arial Unicode MS" panose="020B0604020202020204" charset="-122"/>
              </a:rPr>
              <a:t>data,Grouping</a:t>
            </a:r>
            <a:r>
              <a:rPr lang="en-US" altLang="zh-CN" sz="2400" dirty="0">
                <a:latin typeface="Arial Unicode MS" panose="020B0604020202020204" charset="-122"/>
              </a:rPr>
              <a:t> variable that will produce points with different markers.</a:t>
            </a:r>
            <a:endParaRPr kumimoji="1" lang="en-US" altLang="zh-CN" sz="2400" dirty="0">
              <a:latin typeface="Arial Unicode MS" panose="020B060402020202020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229317" y="4702727"/>
            <a:ext cx="451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Arial Unicode MS" panose="020B0604020202020204" charset="-122"/>
              </a:rPr>
              <a:t>Adding styles and colors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751" y="1435191"/>
            <a:ext cx="5696550" cy="505768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679" y="1435191"/>
            <a:ext cx="4953145" cy="314161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205" y="1435191"/>
            <a:ext cx="6843116" cy="406619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229317" y="4702727"/>
            <a:ext cx="45141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b="1" dirty="0">
                <a:latin typeface="Arial Unicode MS" panose="020B0604020202020204" charset="-122"/>
              </a:rPr>
              <a:t>Adding styles and colors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86679" y="5228757"/>
            <a:ext cx="47900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size</a:t>
            </a:r>
            <a:r>
              <a:rPr lang="en-US" altLang="zh-CN" sz="2400" dirty="0">
                <a:latin typeface="Arial Unicode MS" panose="020B0604020202020204" charset="-122"/>
              </a:rPr>
              <a:t> : name of variables in ``data`` or vector data;</a:t>
            </a:r>
            <a:r>
              <a:rPr lang="zh-CN" altLang="en-US" sz="2400" dirty="0">
                <a:latin typeface="Arial Unicode MS" panose="020B0604020202020204" charset="-122"/>
              </a:rPr>
              <a:t> </a:t>
            </a:r>
            <a:r>
              <a:rPr lang="en-US" altLang="zh-CN" sz="2400" dirty="0">
                <a:latin typeface="Arial Unicode MS" panose="020B0604020202020204" charset="-122"/>
              </a:rPr>
              <a:t>Grouping variable that will produce points with different sizes.</a:t>
            </a:r>
            <a:endParaRPr kumimoji="1" lang="zh-CN" altLang="en-US" sz="24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002" y="2282839"/>
            <a:ext cx="6655059" cy="443075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2267" y="1564776"/>
            <a:ext cx="21868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sns.lineplot</a:t>
            </a:r>
            <a:r>
              <a:rPr kumimoji="1" lang="en-US" altLang="zh-CN" sz="28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8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97038" y="4859785"/>
            <a:ext cx="5142937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accent2">
                    <a:lumMod val="75000"/>
                  </a:schemeClr>
                </a:solidFill>
              </a:rPr>
              <a:t>ci</a:t>
            </a:r>
            <a:r>
              <a:rPr lang="en-US" altLang="zh-CN" sz="2000" dirty="0"/>
              <a:t> : int or "</a:t>
            </a:r>
            <a:r>
              <a:rPr lang="en-US" altLang="zh-CN" sz="2000" dirty="0" err="1"/>
              <a:t>sd</a:t>
            </a:r>
            <a:r>
              <a:rPr lang="en-US" altLang="zh-CN" sz="2000" dirty="0"/>
              <a:t>" or None, optional Size of the confidence interval to draw when aggregating with an estimator. "</a:t>
            </a:r>
            <a:r>
              <a:rPr lang="en-US" altLang="zh-CN" sz="2000" dirty="0" err="1"/>
              <a:t>sd</a:t>
            </a:r>
            <a:r>
              <a:rPr lang="en-US" altLang="zh-CN" sz="2000" dirty="0"/>
              <a:t>" means to draw the standard deviation of the data. Setting to ``None`` will skip bootstrapping. </a:t>
            </a:r>
            <a:endParaRPr lang="zh-CN" altLang="en-US" sz="2000" dirty="0"/>
          </a:p>
        </p:txBody>
      </p:sp>
      <p:sp>
        <p:nvSpPr>
          <p:cNvPr id="3" name="矩形 2"/>
          <p:cNvSpPr/>
          <p:nvPr/>
        </p:nvSpPr>
        <p:spPr>
          <a:xfrm>
            <a:off x="5948018" y="3445267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By default, the plot aggregates over multiple y values at each value of x and shows an estimate of the central tendency and a confidence interval for that estimate.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00" y="2198674"/>
            <a:ext cx="5967640" cy="395662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92085" y="1606339"/>
            <a:ext cx="1901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sns.lineplot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55475" y="3682606"/>
            <a:ext cx="51429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ci</a:t>
            </a:r>
            <a:r>
              <a:rPr lang="en-US" altLang="zh-CN" sz="2000" dirty="0">
                <a:latin typeface="Arial Unicode MS" panose="020B0604020202020204" charset="-122"/>
              </a:rPr>
              <a:t> : int or "</a:t>
            </a:r>
            <a:r>
              <a:rPr lang="en-US" altLang="zh-CN" sz="2000" dirty="0" err="1">
                <a:latin typeface="Arial Unicode MS" panose="020B0604020202020204" charset="-122"/>
              </a:rPr>
              <a:t>sd</a:t>
            </a:r>
            <a:r>
              <a:rPr lang="en-US" altLang="zh-CN" sz="2000" dirty="0">
                <a:latin typeface="Arial Unicode MS" panose="020B0604020202020204" charset="-122"/>
              </a:rPr>
              <a:t>" or None, optional Size of the confidence interval to draw when aggregating with an estimator. "</a:t>
            </a:r>
            <a:r>
              <a:rPr lang="en-US" altLang="zh-CN" sz="2000" dirty="0" err="1">
                <a:latin typeface="Arial Unicode MS" panose="020B0604020202020204" charset="-122"/>
              </a:rPr>
              <a:t>sd</a:t>
            </a:r>
            <a:r>
              <a:rPr lang="en-US" altLang="zh-CN" sz="2000" dirty="0">
                <a:latin typeface="Arial Unicode MS" panose="020B0604020202020204" charset="-122"/>
              </a:rPr>
              <a:t>" means to draw the standard deviation of the data. Setting to ``None`` will skip bootstrapping. 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Default: 95 </a:t>
            </a:r>
            <a:endParaRPr lang="zh-CN" altLang="en-US" sz="2000" dirty="0">
              <a:latin typeface="Arial Unicode MS" panose="020B0604020202020204" charset="-122"/>
            </a:endParaRPr>
          </a:p>
          <a:p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Relational plots</a:t>
            </a:r>
            <a:endParaRPr kumimoji="1"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1492085" y="1606339"/>
            <a:ext cx="17475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sns.lmplot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955475" y="3682606"/>
            <a:ext cx="51429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data and regression model fits</a:t>
            </a:r>
            <a:endParaRPr lang="zh-CN" altLang="en-US" sz="28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3772" y="2068004"/>
            <a:ext cx="5535337" cy="477981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Seaborn plot types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219" y="1530182"/>
            <a:ext cx="7630491" cy="512207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109710" y="2455635"/>
            <a:ext cx="152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 Unicode MS" panose="020B0604020202020204" charset="-122"/>
              </a:rPr>
              <a:t>Figure-level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97170" y="4161248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 Unicode MS" panose="020B0604020202020204" charset="-122"/>
              </a:rPr>
              <a:t>Axes-level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303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sns.boxplot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6307" y="2225758"/>
            <a:ext cx="5972883" cy="43947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0742"/>
          <a:stretch>
            <a:fillRect/>
          </a:stretch>
        </p:blipFill>
        <p:spPr>
          <a:xfrm>
            <a:off x="6641920" y="2797629"/>
            <a:ext cx="5318841" cy="267381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sns.violinplot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603" y="2075856"/>
            <a:ext cx="7392129" cy="47948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0742"/>
          <a:stretch>
            <a:fillRect/>
          </a:stretch>
        </p:blipFill>
        <p:spPr>
          <a:xfrm>
            <a:off x="6641920" y="2797629"/>
            <a:ext cx="5318841" cy="267381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sns.violinplot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2082" y="2175164"/>
            <a:ext cx="6645988" cy="468283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6206837" y="3429000"/>
            <a:ext cx="572308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inner</a:t>
            </a:r>
            <a:r>
              <a:rPr lang="en-US" altLang="zh-CN" sz="2000" dirty="0">
                <a:latin typeface="Arial Unicode MS" panose="020B0604020202020204" charset="-122"/>
              </a:rPr>
              <a:t> : {"box", "quartile", "point", "stick", None}, optional Representation of the datapoints in the violin interior. If ``box``, draw a miniature boxplot. If ``quartiles``, draw the quartiles of the distribution. If ``point`` or ``stick``, show each underlying datapoint.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075856"/>
            <a:ext cx="6740960" cy="474110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2204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sns.violinplot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206837" y="3429000"/>
            <a:ext cx="5723081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scale</a:t>
            </a:r>
            <a:r>
              <a:rPr lang="en-US" altLang="zh-CN" sz="2000" dirty="0">
                <a:latin typeface="Arial Unicode MS" panose="020B0604020202020204" charset="-122"/>
              </a:rPr>
              <a:t> : {“area”, “count”, “width”}, optional;  The method used to scale the width of each violin. 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If ``area``, each violin will have the same area. 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If ``count``, the width of the violins will be scaled by the number of observations in that bin.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 If ``width``, each violin will have the same width.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 Default ‘area’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3636" y="1865993"/>
            <a:ext cx="5641382" cy="3859893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2926" y="1423058"/>
            <a:ext cx="5641382" cy="4745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sns.stripplot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941540" y="3429000"/>
            <a:ext cx="49632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A strip plot can all observations and their distribution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050" y="2075856"/>
            <a:ext cx="6820490" cy="4754283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3814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sns.swarmplot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669" y="2075856"/>
            <a:ext cx="6890640" cy="456367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5741773" y="3582598"/>
            <a:ext cx="6096000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Similar to </a:t>
            </a:r>
            <a:r>
              <a:rPr lang="en-US" altLang="zh-CN" sz="2000" dirty="0" err="1">
                <a:latin typeface="Arial Unicode MS" panose="020B0604020202020204" charset="-122"/>
              </a:rPr>
              <a:t>stripplot</a:t>
            </a:r>
            <a:r>
              <a:rPr lang="en-US" altLang="zh-CN" sz="2000" dirty="0">
                <a:latin typeface="Arial Unicode MS" panose="020B0604020202020204" charset="-122"/>
              </a:rPr>
              <a:t>, but the points are adjusted (only along the categorical axis) so that they don't overlap. This gives a better representation of the distribution of values,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885" y="2075856"/>
            <a:ext cx="6806931" cy="456767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sns.pointplot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741773" y="3582598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/>
              <a:t>A point plot shows mean +/- error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5762" y="2179096"/>
            <a:ext cx="6215192" cy="443289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129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sns.pointplot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55475" y="3682606"/>
            <a:ext cx="51429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ci</a:t>
            </a:r>
            <a:r>
              <a:rPr lang="en-US" altLang="zh-CN" sz="2000" dirty="0">
                <a:latin typeface="Arial Unicode MS" panose="020B0604020202020204" charset="-122"/>
              </a:rPr>
              <a:t> : int or "</a:t>
            </a:r>
            <a:r>
              <a:rPr lang="en-US" altLang="zh-CN" sz="2000" dirty="0" err="1">
                <a:latin typeface="Arial Unicode MS" panose="020B0604020202020204" charset="-122"/>
              </a:rPr>
              <a:t>sd</a:t>
            </a:r>
            <a:r>
              <a:rPr lang="en-US" altLang="zh-CN" sz="2000" dirty="0">
                <a:latin typeface="Arial Unicode MS" panose="020B0604020202020204" charset="-122"/>
              </a:rPr>
              <a:t>" or None, optional Size of the confidence interval to draw when aggregating with an estimator. "</a:t>
            </a:r>
            <a:r>
              <a:rPr lang="en-US" altLang="zh-CN" sz="2000" dirty="0" err="1">
                <a:latin typeface="Arial Unicode MS" panose="020B0604020202020204" charset="-122"/>
              </a:rPr>
              <a:t>sd</a:t>
            </a:r>
            <a:r>
              <a:rPr lang="en-US" altLang="zh-CN" sz="2000" dirty="0">
                <a:latin typeface="Arial Unicode MS" panose="020B0604020202020204" charset="-122"/>
              </a:rPr>
              <a:t>" means to draw the standard deviation of the data. Setting to ``None`` will skip bootstrapping.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Default: 95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90" y="2112475"/>
            <a:ext cx="6318798" cy="43804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sns.barplot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20742"/>
          <a:stretch>
            <a:fillRect/>
          </a:stretch>
        </p:blipFill>
        <p:spPr>
          <a:xfrm>
            <a:off x="6641920" y="2797629"/>
            <a:ext cx="5318841" cy="267381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Categorical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sns.countplot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3816" y="3075057"/>
            <a:ext cx="55481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Show the counts of observations in each categorical bin using bars. 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27842" y="2145756"/>
            <a:ext cx="5699963" cy="4712244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sns.histplot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3816" y="3075057"/>
            <a:ext cx="523102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univariate or bivariate histograms to show distributions of datasets.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7405" y="2288725"/>
            <a:ext cx="5802184" cy="425970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sns.histplot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3816" y="3075057"/>
            <a:ext cx="52310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Change bin numbers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900" y="2077606"/>
            <a:ext cx="5880100" cy="441526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sns.histplot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3816" y="3075057"/>
            <a:ext cx="523102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univariate or bivariate histograms to show distributions of datasets.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Color by categories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0117" y="2217049"/>
            <a:ext cx="6027179" cy="4412191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89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sns.histplot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643816" y="3075057"/>
            <a:ext cx="523102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univariate or bivariate histograms to show distributions of datasets.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Change from a bar plot to a step plot</a:t>
            </a:r>
            <a:endParaRPr lang="en-US" altLang="zh-CN" sz="2000" dirty="0">
              <a:latin typeface="Arial Unicode MS" panose="020B0604020202020204" charset="-122"/>
            </a:endParaRPr>
          </a:p>
          <a:p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b="1" dirty="0">
                <a:latin typeface="Arial Unicode MS" panose="020B0604020202020204" charset="-122"/>
              </a:rPr>
              <a:t>element</a:t>
            </a:r>
            <a:r>
              <a:rPr lang="en-US" altLang="zh-CN" sz="2000" dirty="0">
                <a:latin typeface="Arial Unicode MS" panose="020B0604020202020204" charset="-122"/>
              </a:rPr>
              <a:t> : {"bars", "step", "poly"} Visual representation of the histogram statistic.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1266" y="2115987"/>
            <a:ext cx="5884734" cy="465918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9600" y="1690688"/>
            <a:ext cx="107442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.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tight_layout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(*,</a:t>
            </a:r>
            <a:r>
              <a:rPr lang="en-US" altLang="zh-CN" sz="2400" dirty="0">
                <a:latin typeface="Arial Unicode MS" panose="020B0604020202020204" charset="-122"/>
              </a:rPr>
              <a:t> pad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60C6C8"/>
                </a:solidFill>
                <a:effectLst/>
                <a:latin typeface="Arial Unicode MS" panose="020B0604020202020204" charset="-122"/>
              </a:rPr>
              <a:t>1.08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,</a:t>
            </a:r>
            <a:r>
              <a:rPr lang="en-US" altLang="zh-CN" sz="2400" dirty="0">
                <a:latin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</a:rPr>
              <a:t>h_pad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00A250"/>
                </a:solidFill>
                <a:effectLst/>
                <a:latin typeface="Arial Unicode MS" panose="020B0604020202020204" charset="-122"/>
              </a:rPr>
              <a:t>None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,</a:t>
            </a:r>
            <a:r>
              <a:rPr lang="en-US" altLang="zh-CN" sz="2400" dirty="0">
                <a:latin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</a:rPr>
              <a:t>w_pad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00A250"/>
                </a:solidFill>
                <a:effectLst/>
                <a:latin typeface="Arial Unicode MS" panose="020B0604020202020204" charset="-122"/>
              </a:rPr>
              <a:t>None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,</a:t>
            </a:r>
            <a:r>
              <a:rPr lang="en-US" altLang="zh-CN" sz="2400" dirty="0">
                <a:latin typeface="Arial Unicode MS" panose="020B0604020202020204" charset="-122"/>
              </a:rPr>
              <a:t> </a:t>
            </a:r>
            <a:r>
              <a:rPr lang="en-US" altLang="zh-CN" sz="2400" dirty="0" err="1">
                <a:latin typeface="Arial Unicode MS" panose="020B0604020202020204" charset="-122"/>
              </a:rPr>
              <a:t>rect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=</a:t>
            </a:r>
            <a:r>
              <a:rPr lang="en-US" altLang="zh-CN" sz="2400" dirty="0">
                <a:solidFill>
                  <a:srgbClr val="00A250"/>
                </a:solidFill>
                <a:effectLst/>
                <a:latin typeface="Arial Unicode MS" panose="020B0604020202020204" charset="-122"/>
              </a:rPr>
              <a:t>None</a:t>
            </a:r>
            <a:r>
              <a:rPr lang="en-US" altLang="zh-CN" sz="2400" dirty="0">
                <a:solidFill>
                  <a:srgbClr val="208FFB"/>
                </a:solidFill>
                <a:effectLst/>
                <a:latin typeface="Arial Unicode MS" panose="020B0604020202020204" charset="-122"/>
              </a:rPr>
              <a:t>)</a:t>
            </a:r>
            <a:endParaRPr lang="en-US" altLang="zh-CN" sz="2400" dirty="0">
              <a:solidFill>
                <a:srgbClr val="208FFB"/>
              </a:solidFill>
              <a:effectLst/>
              <a:latin typeface="Arial Unicode MS" panose="020B0604020202020204" charset="-122"/>
            </a:endParaRPr>
          </a:p>
          <a:p>
            <a:r>
              <a:rPr lang="en-US" altLang="zh-CN" sz="2400" dirty="0">
                <a:latin typeface="Arial Unicode MS" panose="020B0604020202020204" charset="-122"/>
              </a:rPr>
              <a:t>Adjust the padding between and around subplots.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5" name="图片 4" descr="文本&#10;&#10;描述已自动生成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000" y="2646025"/>
            <a:ext cx="5381080" cy="3971190"/>
          </a:xfrm>
          <a:prstGeom prst="rect">
            <a:avLst/>
          </a:prstGeom>
        </p:spPr>
      </p:pic>
      <p:pic>
        <p:nvPicPr>
          <p:cNvPr id="4098" name="Picture 2" descr="图表, 折线图&#10;&#10;描述已自动生成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521684"/>
            <a:ext cx="5588000" cy="4219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sns.kdeplot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257" y="3085991"/>
            <a:ext cx="513805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 Unicode MS" panose="020B0604020202020204" charset="-122"/>
              </a:rPr>
              <a:t>Rather than using discrete bins, a </a:t>
            </a:r>
            <a:r>
              <a:rPr lang="en-US" altLang="zh-CN" b="1" dirty="0">
                <a:latin typeface="Arial Unicode MS" panose="020B0604020202020204" charset="-122"/>
              </a:rPr>
              <a:t>Kernel density estimation (KDE) </a:t>
            </a:r>
            <a:r>
              <a:rPr lang="en-US" altLang="zh-CN" dirty="0">
                <a:latin typeface="Arial Unicode MS" panose="020B0604020202020204" charset="-122"/>
              </a:rPr>
              <a:t>plot smooths the observations with a Gaussian kernel, producing a continuous density estimate:</a:t>
            </a:r>
            <a:endParaRPr lang="zh-CN" altLang="en-US" dirty="0"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193" y="2077810"/>
            <a:ext cx="5969796" cy="4417019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sns.kdeplot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257" y="3085991"/>
            <a:ext cx="5138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Rather than using discrete bins, a </a:t>
            </a:r>
            <a:r>
              <a:rPr lang="en-US" altLang="zh-CN" sz="2000" b="1" dirty="0">
                <a:latin typeface="Arial Unicode MS" panose="020B0604020202020204" charset="-122"/>
              </a:rPr>
              <a:t>Kernel density estimation (KDE) </a:t>
            </a:r>
            <a:r>
              <a:rPr lang="en-US" altLang="zh-CN" sz="2000" dirty="0">
                <a:latin typeface="Arial Unicode MS" panose="020B0604020202020204" charset="-122"/>
              </a:rPr>
              <a:t>plot smooths the observations with a Gaussian kernel, producing a continuous density estimate.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0524" y="2153557"/>
            <a:ext cx="6222005" cy="4704443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865257" y="4884448"/>
            <a:ext cx="24288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Color by categories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sns.kdeplot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257" y="3085991"/>
            <a:ext cx="5138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Rather than using discrete bins, a </a:t>
            </a:r>
            <a:r>
              <a:rPr lang="en-US" altLang="zh-CN" sz="2000" b="1" dirty="0">
                <a:latin typeface="Arial Unicode MS" panose="020B0604020202020204" charset="-122"/>
              </a:rPr>
              <a:t>Kernel density estimation (KDE) </a:t>
            </a:r>
            <a:r>
              <a:rPr lang="en-US" altLang="zh-CN" sz="2000" dirty="0">
                <a:latin typeface="Arial Unicode MS" panose="020B0604020202020204" charset="-122"/>
              </a:rPr>
              <a:t>plot smooths the observations with a Gaussian kernel, producing a continuous density estimate.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65257" y="4884448"/>
            <a:ext cx="40945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fill</a:t>
            </a:r>
            <a:r>
              <a:rPr lang="en-US" altLang="zh-CN" sz="2000" dirty="0">
                <a:latin typeface="Arial Unicode MS" panose="020B0604020202020204" charset="-122"/>
              </a:rPr>
              <a:t>: fill in the area under the curves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201" y="2089828"/>
            <a:ext cx="6428370" cy="4771573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sns.kdeplot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257" y="3085991"/>
            <a:ext cx="5138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Rather than using discrete bins, a </a:t>
            </a:r>
            <a:r>
              <a:rPr lang="en-US" altLang="zh-CN" sz="2000" b="1" dirty="0">
                <a:latin typeface="Arial Unicode MS" panose="020B0604020202020204" charset="-122"/>
              </a:rPr>
              <a:t>Kernel density estimation (KDE) </a:t>
            </a:r>
            <a:r>
              <a:rPr lang="en-US" altLang="zh-CN" sz="2000" dirty="0">
                <a:latin typeface="Arial Unicode MS" panose="020B0604020202020204" charset="-122"/>
              </a:rPr>
              <a:t>plot smooths the observations with a Gaussian kernel, producing a continuous density estimate.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65257" y="488444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bivariate distribution</a:t>
            </a:r>
            <a:endParaRPr lang="zh-CN" altLang="en-US" sz="2400" b="1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4627" y="2075856"/>
            <a:ext cx="5479143" cy="4762640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19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sns.kdeplot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257" y="3085991"/>
            <a:ext cx="513805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Rather than using discrete bins, a </a:t>
            </a:r>
            <a:r>
              <a:rPr lang="en-US" altLang="zh-CN" sz="2000" b="1" dirty="0">
                <a:latin typeface="Arial Unicode MS" panose="020B0604020202020204" charset="-122"/>
              </a:rPr>
              <a:t>Kernel density estimation (KDE) </a:t>
            </a:r>
            <a:r>
              <a:rPr lang="en-US" altLang="zh-CN" sz="2000" dirty="0">
                <a:latin typeface="Arial Unicode MS" panose="020B0604020202020204" charset="-122"/>
              </a:rPr>
              <a:t>plot smooths the observations with a Gaussian kernel, producing a continuous density estimate.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865257" y="4884448"/>
            <a:ext cx="253466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bivariate distribution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276" y="2086124"/>
            <a:ext cx="6649981" cy="478882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20152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sns.jointplot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65257" y="3085991"/>
            <a:ext cx="513805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Draw a plot of two variables with bivariate and univariate graphs. </a:t>
            </a:r>
            <a:br>
              <a:rPr lang="en-US" altLang="zh-CN" sz="2000" dirty="0"/>
            </a:b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371" y="2217186"/>
            <a:ext cx="5907314" cy="7831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3085991"/>
            <a:ext cx="3570514" cy="367511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sns.pairplot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244" y="2068108"/>
            <a:ext cx="5138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pairwise relationships in a dataset.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7244" y="2489091"/>
            <a:ext cx="4889500" cy="5969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37244" y="3439934"/>
            <a:ext cx="39422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kind</a:t>
            </a:r>
            <a:r>
              <a:rPr lang="en-US" altLang="zh-CN" sz="2000" dirty="0">
                <a:latin typeface="Arial Unicode MS" panose="020B0604020202020204" charset="-122"/>
              </a:rPr>
              <a:t> : {'scatter', '</a:t>
            </a:r>
            <a:r>
              <a:rPr lang="en-US" altLang="zh-CN" sz="2000" dirty="0" err="1">
                <a:latin typeface="Arial Unicode MS" panose="020B0604020202020204" charset="-122"/>
              </a:rPr>
              <a:t>kde</a:t>
            </a:r>
            <a:r>
              <a:rPr lang="en-US" altLang="zh-CN" sz="2000" dirty="0">
                <a:latin typeface="Arial Unicode MS" panose="020B0604020202020204" charset="-122"/>
              </a:rPr>
              <a:t>', 'hist', 'reg’}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 Kind of plot to make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Default: ’scatter’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726" y="1445920"/>
            <a:ext cx="5991438" cy="5302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Distribution plots</a:t>
            </a:r>
            <a:endParaRPr kumimoji="1"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1522412" y="1614191"/>
            <a:ext cx="19351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sns.pairplot</a:t>
            </a:r>
            <a:r>
              <a:rPr kumimoji="1"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()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7244" y="2068108"/>
            <a:ext cx="513805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Plot pairwise relationships in a dataset. </a:t>
            </a:r>
            <a:br>
              <a:rPr lang="en-US" altLang="zh-CN" sz="2000" dirty="0">
                <a:latin typeface="Arial Unicode MS" panose="020B0604020202020204" charset="-122"/>
              </a:rPr>
            </a:br>
            <a:endParaRPr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7244" y="3439934"/>
            <a:ext cx="3942298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kind</a:t>
            </a:r>
            <a:r>
              <a:rPr lang="en-US" altLang="zh-CN" sz="2000" dirty="0">
                <a:latin typeface="Arial Unicode MS" panose="020B0604020202020204" charset="-122"/>
              </a:rPr>
              <a:t> : {'scatter', '</a:t>
            </a:r>
            <a:r>
              <a:rPr lang="en-US" altLang="zh-CN" sz="2000" dirty="0" err="1">
                <a:latin typeface="Arial Unicode MS" panose="020B0604020202020204" charset="-122"/>
              </a:rPr>
              <a:t>kde</a:t>
            </a:r>
            <a:r>
              <a:rPr lang="en-US" altLang="zh-CN" sz="2000" dirty="0">
                <a:latin typeface="Arial Unicode MS" panose="020B0604020202020204" charset="-122"/>
              </a:rPr>
              <a:t>', 'hist', 'reg’}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 Kind of plot to make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Default: ’scatter’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57" y="1027906"/>
            <a:ext cx="6174655" cy="5464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90" y="2453276"/>
            <a:ext cx="4813300" cy="87630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6774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444444"/>
                </a:solidFill>
                <a:latin typeface="Arial Unicode MS" panose="020B0604020202020204" charset="-122"/>
              </a:rPr>
              <a:t>Plot rectangular data as a color-encoded matrix.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71" y="2525485"/>
            <a:ext cx="5412262" cy="372382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6684" y="2474264"/>
            <a:ext cx="2803564" cy="792811"/>
          </a:xfrm>
          <a:prstGeom prst="rect">
            <a:avLst/>
          </a:prstGeom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9266" y="3267075"/>
            <a:ext cx="49784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6774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444444"/>
                </a:solidFill>
                <a:latin typeface="Arial Unicode MS" panose="020B0604020202020204" charset="-122"/>
              </a:rPr>
              <a:t>Plot rectangular data as a color-encoded matrix.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71" y="3429000"/>
            <a:ext cx="374185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err="1">
                <a:latin typeface="Arial Unicode MS" panose="020B0604020202020204" charset="-122"/>
              </a:rPr>
              <a:t>vmin</a:t>
            </a:r>
            <a:r>
              <a:rPr lang="en-US" altLang="zh-CN" sz="2000" b="1" dirty="0">
                <a:latin typeface="Arial Unicode MS" panose="020B0604020202020204" charset="-122"/>
              </a:rPr>
              <a:t>, </a:t>
            </a:r>
            <a:r>
              <a:rPr lang="en-US" altLang="zh-CN" sz="2000" b="1" dirty="0" err="1">
                <a:latin typeface="Arial Unicode MS" panose="020B0604020202020204" charset="-122"/>
              </a:rPr>
              <a:t>vmax</a:t>
            </a:r>
            <a:r>
              <a:rPr lang="en-US" altLang="zh-CN" sz="2000" b="1" dirty="0">
                <a:latin typeface="Arial Unicode MS" panose="020B0604020202020204" charset="-122"/>
              </a:rPr>
              <a:t> </a:t>
            </a:r>
            <a:r>
              <a:rPr lang="en-US" altLang="zh-CN" sz="2000" dirty="0">
                <a:latin typeface="Arial Unicode MS" panose="020B0604020202020204" charset="-122"/>
              </a:rPr>
              <a:t>: floats, optional 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Values to anchor the colormap,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7971" y="2455342"/>
            <a:ext cx="5688029" cy="755352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885" y="3107871"/>
            <a:ext cx="51054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Multiple plots in one figure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63414" y="1506022"/>
            <a:ext cx="1145344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S</a:t>
            </a:r>
            <a:r>
              <a:rPr lang="en-US" altLang="zh-CN" sz="2400" b="0" i="0" dirty="0">
                <a:effectLst/>
                <a:latin typeface="Arial Unicode MS" panose="020B0604020202020204" charset="-122"/>
              </a:rPr>
              <a:t>imilar to </a:t>
            </a:r>
            <a:r>
              <a:rPr lang="en-US" altLang="zh-CN" sz="2400" b="0" i="1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tight_layout</a:t>
            </a:r>
            <a:r>
              <a:rPr lang="en-US" altLang="zh-CN" sz="2400" b="0" i="0" dirty="0">
                <a:effectLst/>
                <a:latin typeface="Arial Unicode MS" panose="020B0604020202020204" charset="-122"/>
              </a:rPr>
              <a:t>, 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constrained_layout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 </a:t>
            </a:r>
            <a:r>
              <a:rPr lang="en-US" altLang="zh-CN" sz="2400" dirty="0">
                <a:latin typeface="Arial Unicode MS" panose="020B0604020202020204" charset="-122"/>
              </a:rPr>
              <a:t>automatically adjusts subplots and decorations like legends and </a:t>
            </a:r>
            <a:r>
              <a:rPr lang="en-US" altLang="zh-CN" sz="2400" dirty="0" err="1">
                <a:latin typeface="Arial Unicode MS" panose="020B0604020202020204" charset="-122"/>
              </a:rPr>
              <a:t>colorbars</a:t>
            </a:r>
            <a:r>
              <a:rPr lang="en-US" altLang="zh-CN" sz="2400" dirty="0">
                <a:latin typeface="Arial Unicode MS" panose="020B0604020202020204" charset="-122"/>
              </a:rPr>
              <a:t> so that they fit in the figure window while still preserving, as best they can, the logical layout requested by the user.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527" y="2706351"/>
            <a:ext cx="6565900" cy="4051300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6427" y="2762927"/>
            <a:ext cx="5371479" cy="405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6774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444444"/>
                </a:solidFill>
                <a:latin typeface="Arial Unicode MS" panose="020B0604020202020204" charset="-122"/>
              </a:rPr>
              <a:t>Plot rectangular data as a color-encoded matrix.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71" y="3429000"/>
            <a:ext cx="61947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robust</a:t>
            </a:r>
            <a:r>
              <a:rPr lang="en-US" altLang="zh-CN" sz="2000" dirty="0">
                <a:latin typeface="Arial Unicode MS" panose="020B0604020202020204" charset="-122"/>
              </a:rPr>
              <a:t> : bool, optional If True and ``</a:t>
            </a:r>
            <a:r>
              <a:rPr lang="en-US" altLang="zh-CN" sz="2000" dirty="0" err="1">
                <a:latin typeface="Arial Unicode MS" panose="020B0604020202020204" charset="-122"/>
              </a:rPr>
              <a:t>vmin</a:t>
            </a:r>
            <a:r>
              <a:rPr lang="en-US" altLang="zh-CN" sz="2000" dirty="0">
                <a:latin typeface="Arial Unicode MS" panose="020B0604020202020204" charset="-122"/>
              </a:rPr>
              <a:t>`` or ``</a:t>
            </a:r>
            <a:r>
              <a:rPr lang="en-US" altLang="zh-CN" sz="2000" dirty="0" err="1">
                <a:latin typeface="Arial Unicode MS" panose="020B0604020202020204" charset="-122"/>
              </a:rPr>
              <a:t>vmax</a:t>
            </a:r>
            <a:r>
              <a:rPr lang="en-US" altLang="zh-CN" sz="2000" dirty="0">
                <a:latin typeface="Arial Unicode MS" panose="020B0604020202020204" charset="-122"/>
              </a:rPr>
              <a:t>`` are absent, the colormap range is computed with robust quantiles instead of the extreme values.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5629" y="3429000"/>
            <a:ext cx="4978400" cy="322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970" y="2377570"/>
            <a:ext cx="5807875" cy="707885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6774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rectangular data as a color-encoded matrix.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71" y="3429000"/>
            <a:ext cx="23533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Change colormaps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099" y="2490467"/>
            <a:ext cx="5611587" cy="729259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2914" y="2990530"/>
            <a:ext cx="4978400" cy="322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Colormaps for Matplotlib and Seaborn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5772" y="13675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1"/>
              </a:rPr>
              <a:t>https://matplotlib.org/2.1.1/tutorials/colors/colormaps.html#sphx-glr-tutorials-colors-colormaps-py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4858" y="2040160"/>
            <a:ext cx="6226628" cy="4669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Colormaps for Matplotlib and Seaborn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75772" y="1367522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hlinkClick r:id="rId1"/>
              </a:rPr>
              <a:t>https://matplotlib.org/2.1.1/tutorials/colors/colormaps.html#sphx-glr-tutorials-colors-colormaps-py</a:t>
            </a:r>
            <a:endParaRPr lang="zh-CN" altLang="en-US" dirty="0"/>
          </a:p>
        </p:txBody>
      </p:sp>
      <p:pic>
        <p:nvPicPr>
          <p:cNvPr id="614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65" b="30059"/>
          <a:stretch>
            <a:fillRect/>
          </a:stretch>
        </p:blipFill>
        <p:spPr bwMode="auto">
          <a:xfrm>
            <a:off x="1756228" y="2396447"/>
            <a:ext cx="7358743" cy="4263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Heatmap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67746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rectangular data as a color-encoded matrix.</a:t>
            </a: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7971" y="3429000"/>
            <a:ext cx="58549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Arial Unicode MS" panose="020B0604020202020204" charset="-122"/>
              </a:rPr>
              <a:t>center</a:t>
            </a:r>
            <a:r>
              <a:rPr lang="en-US" altLang="zh-CN" sz="2000" dirty="0">
                <a:latin typeface="Arial Unicode MS" panose="020B0604020202020204" charset="-122"/>
              </a:rPr>
              <a:t> : float, optional The value at which to center the colormap when plotting divergent data.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876" y="2380950"/>
            <a:ext cx="6049038" cy="76149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8343" y="2990530"/>
            <a:ext cx="4978400" cy="3225800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Clustermap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101635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a matrix dataset as a hierarchically-clustered</a:t>
            </a:r>
            <a:r>
              <a:rPr lang="zh-CN" altLang="en-US" sz="2400" dirty="0">
                <a:latin typeface="Arial Unicode MS" panose="020B0604020202020204" charset="-122"/>
              </a:rPr>
              <a:t>（层次聚类）</a:t>
            </a:r>
            <a:r>
              <a:rPr lang="en-US" altLang="zh-CN" sz="2400" dirty="0">
                <a:latin typeface="Arial Unicode MS" panose="020B0604020202020204" charset="-122"/>
              </a:rPr>
              <a:t> heatmap. </a:t>
            </a:r>
            <a:br>
              <a:rPr lang="en-US" altLang="zh-CN" sz="2400" dirty="0">
                <a:latin typeface="Arial Unicode MS" panose="020B0604020202020204" charset="-122"/>
              </a:rPr>
            </a:b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5843" y="2408621"/>
            <a:ext cx="3225800" cy="635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0657" y="2148577"/>
            <a:ext cx="4548414" cy="4548414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clustermap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8316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a matrix dataset as a hierarchically-clustered heatmap. </a:t>
            </a:r>
            <a:br>
              <a:rPr lang="en-US" altLang="zh-CN" sz="2400" dirty="0">
                <a:latin typeface="Arial Unicode MS" panose="020B0604020202020204" charset="-122"/>
              </a:rPr>
            </a:b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812" y="3659336"/>
            <a:ext cx="6541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metric : str, optional Distance metric to use for the data.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e.g. ‘</a:t>
            </a:r>
            <a:r>
              <a:rPr lang="en-US" altLang="zh-CN" sz="2000" dirty="0" err="1">
                <a:latin typeface="Arial Unicode MS" panose="020B0604020202020204" charset="-122"/>
              </a:rPr>
              <a:t>euclidean</a:t>
            </a:r>
            <a:r>
              <a:rPr lang="en-US" altLang="zh-CN" sz="2000" dirty="0">
                <a:latin typeface="Arial Unicode MS" panose="020B0604020202020204" charset="-122"/>
              </a:rPr>
              <a:t>’, ‘correlation’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default: </a:t>
            </a:r>
            <a:r>
              <a:rPr lang="en-US" altLang="zh-CN" sz="2000" dirty="0" err="1">
                <a:latin typeface="Arial Unicode MS" panose="020B0604020202020204" charset="-122"/>
              </a:rPr>
              <a:t>euclidean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16" y="2550964"/>
            <a:ext cx="5511800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88" y="2214061"/>
            <a:ext cx="4316176" cy="4316176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clustermap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8316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a matrix dataset as a hierarchically-clustered heatmap. </a:t>
            </a:r>
            <a:br>
              <a:rPr lang="en-US" altLang="zh-CN" sz="2400" dirty="0">
                <a:latin typeface="Arial Unicode MS" panose="020B0604020202020204" charset="-122"/>
              </a:rPr>
            </a:br>
            <a:endParaRPr lang="zh-CN" altLang="en-US" sz="2400" dirty="0">
              <a:latin typeface="Arial Unicode MS" panose="020B060402020202020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1812" y="3659336"/>
            <a:ext cx="6541021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Arial Unicode MS" panose="020B0604020202020204" charset="-122"/>
              </a:rPr>
              <a:t>metric : str, optional Distance metric to use for the data.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e.g. ‘</a:t>
            </a:r>
            <a:r>
              <a:rPr lang="en-US" altLang="zh-CN" sz="2000" dirty="0" err="1">
                <a:latin typeface="Arial Unicode MS" panose="020B0604020202020204" charset="-122"/>
              </a:rPr>
              <a:t>euclidean</a:t>
            </a:r>
            <a:r>
              <a:rPr lang="en-US" altLang="zh-CN" sz="2000" dirty="0">
                <a:latin typeface="Arial Unicode MS" panose="020B0604020202020204" charset="-122"/>
              </a:rPr>
              <a:t>’, ‘correlation’</a:t>
            </a:r>
            <a:endParaRPr lang="en-US" altLang="zh-CN" sz="2000" dirty="0">
              <a:latin typeface="Arial Unicode MS" panose="020B0604020202020204" charset="-122"/>
            </a:endParaRPr>
          </a:p>
          <a:p>
            <a:r>
              <a:rPr lang="en-US" altLang="zh-CN" sz="2000" dirty="0">
                <a:latin typeface="Arial Unicode MS" panose="020B0604020202020204" charset="-122"/>
              </a:rPr>
              <a:t>default: </a:t>
            </a:r>
            <a:r>
              <a:rPr lang="en-US" altLang="zh-CN" sz="2000" dirty="0" err="1">
                <a:latin typeface="Arial Unicode MS" panose="020B0604020202020204" charset="-122"/>
              </a:rPr>
              <a:t>euclidean</a:t>
            </a:r>
            <a:endParaRPr lang="zh-CN" altLang="en-US" sz="2000" dirty="0">
              <a:latin typeface="Arial Unicode MS" panose="020B0604020202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516" y="2550964"/>
            <a:ext cx="5511800" cy="647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8288" y="2214061"/>
            <a:ext cx="4316176" cy="4316176"/>
          </a:xfrm>
          <a:prstGeom prst="rect">
            <a:avLst/>
          </a:prstGeom>
        </p:spPr>
      </p:pic>
      <p:pic>
        <p:nvPicPr>
          <p:cNvPr id="1026" name="Picture 2" descr="See the source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82" y="4757584"/>
            <a:ext cx="5563095" cy="2136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clustermap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7971" y="1792906"/>
            <a:ext cx="831689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Arial Unicode MS" panose="020B0604020202020204" charset="-122"/>
              </a:rPr>
              <a:t>Plot a matrix dataset as a hierarchically-clustered heatmap. </a:t>
            </a:r>
            <a:br>
              <a:rPr lang="en-US" altLang="zh-CN" sz="2400" dirty="0">
                <a:latin typeface="Arial Unicode MS" panose="020B0604020202020204" charset="-122"/>
              </a:rPr>
            </a:br>
            <a:endParaRPr lang="zh-CN" altLang="en-US" sz="2400" dirty="0">
              <a:latin typeface="Arial Unicode MS" panose="020B060402020202020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2981" y="2726121"/>
            <a:ext cx="4102100" cy="6096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06681" y="3695873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b="1" dirty="0" err="1">
                <a:latin typeface="Arial Unicode MS" panose="020B0604020202020204" charset="-122"/>
              </a:rPr>
              <a:t>z_score</a:t>
            </a:r>
            <a:r>
              <a:rPr lang="en-US" altLang="zh-CN" b="1" dirty="0">
                <a:latin typeface="Arial Unicode MS" panose="020B0604020202020204" charset="-122"/>
              </a:rPr>
              <a:t> </a:t>
            </a:r>
            <a:r>
              <a:rPr lang="en-US" altLang="zh-CN" dirty="0">
                <a:latin typeface="Arial Unicode MS" panose="020B0604020202020204" charset="-122"/>
              </a:rPr>
              <a:t>: int or None, optional Either 0 (rows) or 1 (columns). Whether or not to calculate z-scores for the rows or the columns. </a:t>
            </a:r>
            <a:endParaRPr lang="en-US" altLang="zh-CN" dirty="0">
              <a:latin typeface="Arial Unicode MS" panose="020B0604020202020204" charset="-122"/>
            </a:endParaRPr>
          </a:p>
          <a:p>
            <a:r>
              <a:rPr lang="en-US" altLang="zh-CN" dirty="0">
                <a:latin typeface="Arial Unicode MS" panose="020B0604020202020204" charset="-122"/>
              </a:rPr>
              <a:t>Z scores are: </a:t>
            </a:r>
            <a:r>
              <a:rPr lang="en-US" altLang="zh-CN" b="1" dirty="0">
                <a:latin typeface="Arial Unicode MS" panose="020B0604020202020204" charset="-122"/>
              </a:rPr>
              <a:t>z = (x - mean)/std</a:t>
            </a:r>
            <a:r>
              <a:rPr lang="en-US" altLang="zh-CN" dirty="0">
                <a:latin typeface="Arial Unicode MS" panose="020B0604020202020204" charset="-122"/>
              </a:rPr>
              <a:t>, so values in each row (column) will get the mean of the row (column) subtracted, then divided by the standard deviation of the row (column). </a:t>
            </a:r>
            <a:endParaRPr lang="en-US" altLang="zh-CN" dirty="0">
              <a:latin typeface="Arial Unicode MS" panose="020B0604020202020204" charset="-122"/>
            </a:endParaRPr>
          </a:p>
          <a:p>
            <a:endParaRPr lang="en-US" altLang="zh-CN" dirty="0">
              <a:latin typeface="Arial Unicode MS" panose="020B0604020202020204" charset="-122"/>
            </a:endParaRPr>
          </a:p>
          <a:p>
            <a:r>
              <a:rPr lang="en-US" altLang="zh-CN" dirty="0">
                <a:latin typeface="Arial Unicode MS" panose="020B0604020202020204" charset="-122"/>
              </a:rPr>
              <a:t>This ensures that each row (column) has mean of 0 and variance of 1.</a:t>
            </a:r>
            <a:endParaRPr lang="zh-CN" altLang="en-US" dirty="0">
              <a:latin typeface="Arial Unicode MS" panose="020B0604020202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4784" y="2280097"/>
            <a:ext cx="4568042" cy="4568042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subplots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Method1: using </a:t>
            </a:r>
            <a:r>
              <a:rPr kumimoji="1" lang="en-US" altLang="zh-CN" dirty="0" err="1"/>
              <a:t>plt.subplots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48" y="2640137"/>
            <a:ext cx="6430433" cy="217095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6681" y="1825625"/>
            <a:ext cx="5387766" cy="3815195"/>
          </a:xfrm>
          <a:prstGeom prst="rect">
            <a:avLst/>
          </a:prstGeom>
        </p:spPr>
      </p:pic>
      <p:cxnSp>
        <p:nvCxnSpPr>
          <p:cNvPr id="7" name="直线连接符 6"/>
          <p:cNvCxnSpPr/>
          <p:nvPr/>
        </p:nvCxnSpPr>
        <p:spPr>
          <a:xfrm>
            <a:off x="1716374" y="3530184"/>
            <a:ext cx="1371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线连接符 7"/>
          <p:cNvCxnSpPr/>
          <p:nvPr/>
        </p:nvCxnSpPr>
        <p:spPr>
          <a:xfrm>
            <a:off x="2468380" y="3937417"/>
            <a:ext cx="1371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连接符 8"/>
          <p:cNvCxnSpPr/>
          <p:nvPr/>
        </p:nvCxnSpPr>
        <p:spPr>
          <a:xfrm>
            <a:off x="4132289" y="4357141"/>
            <a:ext cx="1371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33116" y="1690688"/>
            <a:ext cx="1152576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Figure.add_subplot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**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kwargs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  <a:p>
            <a:r>
              <a:rPr lang="en-US" altLang="zh-CN" sz="2400" b="1" dirty="0">
                <a:latin typeface="Arial Unicode MS" panose="020B0604020202020204" charset="-122"/>
              </a:rPr>
              <a:t>Add an Axes to the figure as part of a subplot arrangement;</a:t>
            </a:r>
            <a:endParaRPr lang="en-US" altLang="zh-CN" sz="2400" b="1" dirty="0">
              <a:latin typeface="Arial Unicode MS" panose="020B0604020202020204" charset="-122"/>
            </a:endParaRPr>
          </a:p>
          <a:p>
            <a:r>
              <a:rPr lang="en-US" altLang="zh-CN" sz="2400" b="1" dirty="0">
                <a:effectLst/>
                <a:latin typeface="Arial Unicode MS" panose="020B0604020202020204" charset="-122"/>
              </a:rPr>
              <a:t>*</a:t>
            </a:r>
            <a:r>
              <a:rPr lang="en-US" altLang="zh-CN" sz="2400" b="1" dirty="0" err="1">
                <a:effectLst/>
                <a:latin typeface="Arial Unicode MS" panose="020B0604020202020204" charset="-122"/>
              </a:rPr>
              <a:t>args</a:t>
            </a:r>
            <a:r>
              <a:rPr lang="en-US" altLang="zh-CN" sz="2400" b="1" dirty="0">
                <a:latin typeface="Arial Unicode MS" panose="020B0604020202020204" charset="-122"/>
              </a:rPr>
              <a:t>: 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int, (int, int, index), or </a:t>
            </a:r>
            <a:r>
              <a:rPr lang="en-US" altLang="zh-CN" sz="2400" i="1" strike="noStrike" dirty="0">
                <a:effectLst/>
                <a:latin typeface="Arial Unicode MS" panose="020B0604020202020204" charset="-122"/>
              </a:rPr>
              <a:t>SubplotSpec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, default: (1, 1, 1)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The position of the subplot described by one of three integers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(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, </a:t>
            </a:r>
            <a:r>
              <a:rPr lang="en-US" altLang="zh-CN" sz="2400" i="1" dirty="0" err="1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, 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). 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The subplot will take the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position on a grid with </a:t>
            </a:r>
            <a:r>
              <a:rPr lang="en-US" altLang="zh-CN" sz="2400" i="1" dirty="0" err="1">
                <a:effectLst/>
                <a:latin typeface="Arial Unicode MS" panose="020B0604020202020204" charset="-122"/>
              </a:rPr>
              <a:t>nrows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rows and </a:t>
            </a:r>
            <a:r>
              <a:rPr lang="en-US" altLang="zh-CN" sz="2400" i="1" dirty="0" err="1">
                <a:effectLst/>
                <a:latin typeface="Arial Unicode MS" panose="020B0604020202020204" charset="-122"/>
              </a:rPr>
              <a:t>ncols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columns. </a:t>
            </a:r>
            <a:r>
              <a:rPr lang="en-US" altLang="zh-CN" sz="2400" i="1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 starts at 1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 in the 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effectLst/>
                <a:latin typeface="Arial Unicode MS" panose="020B0604020202020204" charset="-122"/>
              </a:rPr>
              <a:t>upper left corner 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and increases to the right.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index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 can also be a two-tuple specifying the (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first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,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last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) indices (1-based, and including </a:t>
            </a:r>
            <a:r>
              <a:rPr lang="en-US" altLang="zh-CN" sz="2400" i="1" dirty="0">
                <a:effectLst/>
                <a:latin typeface="Arial Unicode MS" panose="020B0604020202020204" charset="-122"/>
              </a:rPr>
              <a:t>last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) of the subplot, e.g., </a:t>
            </a:r>
            <a:r>
              <a:rPr lang="en-US" altLang="zh-CN" sz="2400" dirty="0" err="1">
                <a:effectLst/>
                <a:latin typeface="Arial Unicode MS" panose="020B0604020202020204" charset="-122"/>
              </a:rPr>
              <a:t>fig.add_subplot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(3, 1, (1, 2)) makes a subplot that spans the upper 2/3 of the figure.</a:t>
            </a:r>
            <a:endParaRPr lang="en-US" altLang="zh-CN" sz="2400" dirty="0">
              <a:effectLst/>
              <a:latin typeface="Arial Unicode MS" panose="020B060402020202020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400" dirty="0">
                <a:effectLst/>
                <a:latin typeface="Arial Unicode MS" panose="020B0604020202020204" charset="-122"/>
              </a:rPr>
              <a:t>A 3-digit integer. The digits are interpreted as if given separately as three single-digit integers, i.e. </a:t>
            </a:r>
            <a:r>
              <a:rPr lang="en-US" altLang="zh-CN" sz="2400" dirty="0" err="1">
                <a:effectLst/>
                <a:latin typeface="Arial Unicode MS" panose="020B0604020202020204" charset="-122"/>
              </a:rPr>
              <a:t>fig.add_subplot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(235) is the same as </a:t>
            </a:r>
            <a:r>
              <a:rPr lang="en-US" altLang="zh-CN" sz="2400" dirty="0" err="1">
                <a:effectLst/>
                <a:latin typeface="Arial Unicode MS" panose="020B0604020202020204" charset="-122"/>
              </a:rPr>
              <a:t>fig.add_subplot</a:t>
            </a:r>
            <a:r>
              <a:rPr lang="en-US" altLang="zh-CN" sz="2400" dirty="0">
                <a:effectLst/>
                <a:latin typeface="Arial Unicode MS" panose="020B0604020202020204" charset="-122"/>
              </a:rPr>
              <a:t>(2, 3, 5). Note that this can only be used if there are no more than 9 subplots.</a:t>
            </a:r>
            <a:endParaRPr lang="en-US" altLang="zh-CN" sz="2400" dirty="0">
              <a:effectLst/>
              <a:latin typeface="Arial Unicode MS" panose="020B0604020202020204" charset="-122"/>
            </a:endParaRPr>
          </a:p>
          <a:p>
            <a:endParaRPr kumimoji="1" lang="zh-CN" altLang="en-US" sz="2400" b="1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subplots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Method2: using figure-level plots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79219" y="2455771"/>
            <a:ext cx="6251617" cy="419648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730836" y="3131128"/>
            <a:ext cx="15265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 Unicode MS" panose="020B0604020202020204" charset="-122"/>
              </a:rPr>
              <a:t>Figure-level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818296" y="4836741"/>
            <a:ext cx="13516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Arial Unicode MS" panose="020B0604020202020204" charset="-122"/>
              </a:rPr>
              <a:t>Axes-level</a:t>
            </a:r>
            <a:endParaRPr kumimoji="1" lang="zh-CN" altLang="en-US" sz="2000" dirty="0"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subplots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Method2: using figure-level plots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3756" y="2601531"/>
            <a:ext cx="6017194" cy="67064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903" y="3965549"/>
            <a:ext cx="7682212" cy="252732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531527" y="2416865"/>
            <a:ext cx="51825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 Unicode MS" panose="020B0604020202020204" charset="-122"/>
              </a:rPr>
              <a:t>Figure-level interface for drawing relational plots</a:t>
            </a:r>
            <a:endParaRPr lang="zh-CN" altLang="en-US" dirty="0">
              <a:latin typeface="Arial Unicode MS" panose="020B060402020202020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31526" y="2810513"/>
            <a:ext cx="518250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 Unicode MS" panose="020B0604020202020204" charset="-122"/>
              </a:rPr>
              <a:t>kind</a:t>
            </a:r>
            <a:r>
              <a:rPr lang="en-US" altLang="zh-CN" dirty="0">
                <a:latin typeface="Arial Unicode MS" panose="020B0604020202020204" charset="-122"/>
              </a:rPr>
              <a:t> : string; Kind of plot to draw, corresponding to a seaborn relational plot. Options are {``scatter`` and ``line``}.</a:t>
            </a:r>
            <a:endParaRPr lang="zh-CN" altLang="en-US" dirty="0">
              <a:latin typeface="Arial Unicode MS" panose="020B0604020202020204" charset="-122"/>
            </a:endParaRPr>
          </a:p>
        </p:txBody>
      </p:sp>
      <p:cxnSp>
        <p:nvCxnSpPr>
          <p:cNvPr id="8" name="直线连接符 7"/>
          <p:cNvCxnSpPr/>
          <p:nvPr/>
        </p:nvCxnSpPr>
        <p:spPr>
          <a:xfrm>
            <a:off x="2965311" y="3162194"/>
            <a:ext cx="1371600" cy="0"/>
          </a:xfrm>
          <a:prstGeom prst="line">
            <a:avLst/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 figure</a:t>
            </a:r>
            <a:r>
              <a:rPr lang="zh-CN" altLang="en-US" dirty="0"/>
              <a:t> </a:t>
            </a:r>
            <a:r>
              <a:rPr lang="en-US" altLang="zh-CN" dirty="0"/>
              <a:t>styles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accent2"/>
                </a:solidFill>
              </a:rPr>
              <a:t>sns.set_style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i="1" dirty="0">
                <a:solidFill>
                  <a:schemeClr val="accent2"/>
                </a:solidFill>
              </a:rPr>
              <a:t>style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style</a:t>
            </a:r>
            <a:r>
              <a:rPr lang="en-US" altLang="zh-CN" sz="2400" dirty="0"/>
              <a:t>: There are five preset seaborn styles: 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err="1"/>
              <a:t>darkgrid</a:t>
            </a:r>
            <a:r>
              <a:rPr lang="en-US" altLang="zh-CN" sz="2400" dirty="0"/>
              <a:t>, </a:t>
            </a:r>
            <a:r>
              <a:rPr lang="en-US" altLang="zh-CN" sz="2400" dirty="0" err="1"/>
              <a:t>whitegrid</a:t>
            </a:r>
            <a:r>
              <a:rPr lang="en-US" altLang="zh-CN" sz="2400" dirty="0"/>
              <a:t>, dark, white, and ticks.</a:t>
            </a:r>
            <a:endParaRPr lang="en-US" altLang="zh-CN" sz="2400" dirty="0"/>
          </a:p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96944" y="3303475"/>
            <a:ext cx="5696979" cy="355452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 figure</a:t>
            </a:r>
            <a:r>
              <a:rPr lang="zh-CN" altLang="en-US" dirty="0"/>
              <a:t> </a:t>
            </a:r>
            <a:r>
              <a:rPr lang="en-US" altLang="zh-CN" dirty="0"/>
              <a:t>styles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>
                <a:solidFill>
                  <a:schemeClr val="accent2"/>
                </a:solidFill>
              </a:rPr>
              <a:t>sns.set_style</a:t>
            </a:r>
            <a:r>
              <a:rPr lang="en-US" altLang="zh-CN" dirty="0">
                <a:solidFill>
                  <a:schemeClr val="accent2"/>
                </a:solidFill>
              </a:rPr>
              <a:t>(</a:t>
            </a:r>
            <a:r>
              <a:rPr lang="en-US" altLang="zh-CN" i="1" dirty="0">
                <a:solidFill>
                  <a:schemeClr val="accent2"/>
                </a:solidFill>
              </a:rPr>
              <a:t>style</a:t>
            </a:r>
            <a:r>
              <a:rPr lang="en-US" altLang="zh-CN" dirty="0">
                <a:solidFill>
                  <a:schemeClr val="accent2"/>
                </a:solidFill>
              </a:rPr>
              <a:t>)</a:t>
            </a:r>
            <a:endParaRPr lang="en-US" altLang="zh-CN" dirty="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en-US" altLang="zh-CN" sz="2400" b="1" dirty="0"/>
              <a:t>style</a:t>
            </a:r>
            <a:r>
              <a:rPr lang="en-US" altLang="zh-CN" sz="2400" dirty="0"/>
              <a:t>: There are five preset seaborn styles: </a:t>
            </a:r>
            <a:endParaRPr lang="en-US" altLang="zh-CN" sz="2400" dirty="0"/>
          </a:p>
          <a:p>
            <a:pPr marL="0" indent="0">
              <a:buNone/>
            </a:pPr>
            <a:r>
              <a:rPr lang="en-US" altLang="zh-CN" sz="2400" dirty="0"/>
              <a:t> </a:t>
            </a:r>
            <a:r>
              <a:rPr lang="en-US" altLang="zh-CN" sz="2400" dirty="0" err="1"/>
              <a:t>darkgrid</a:t>
            </a:r>
            <a:r>
              <a:rPr lang="en-US" altLang="zh-CN" sz="2400" dirty="0"/>
              <a:t>, </a:t>
            </a:r>
            <a:r>
              <a:rPr lang="en-US" altLang="zh-CN" sz="2400" dirty="0" err="1"/>
              <a:t>whitegrid</a:t>
            </a:r>
            <a:r>
              <a:rPr lang="en-US" altLang="zh-CN" sz="2400" dirty="0"/>
              <a:t>, dark, white, and ticks.</a:t>
            </a:r>
            <a:endParaRPr lang="en-US" altLang="zh-CN" sz="2400" dirty="0"/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510" y="3296808"/>
            <a:ext cx="5691403" cy="3561192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 figure</a:t>
            </a:r>
            <a:r>
              <a:rPr lang="zh-CN" altLang="en-US" dirty="0"/>
              <a:t> </a:t>
            </a:r>
            <a:r>
              <a:rPr lang="en-US" altLang="zh-CN" dirty="0"/>
              <a:t>styles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400" dirty="0"/>
              <a:t>Removing axes spines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r>
              <a:rPr lang="en-US" altLang="zh-CN" sz="2400" dirty="0" err="1">
                <a:solidFill>
                  <a:schemeClr val="accent2"/>
                </a:solidFill>
              </a:rPr>
              <a:t>sns.despine</a:t>
            </a:r>
            <a:r>
              <a:rPr lang="en-US" altLang="zh-CN" sz="2400" dirty="0">
                <a:solidFill>
                  <a:schemeClr val="accent2"/>
                </a:solidFill>
              </a:rPr>
              <a:t>()</a:t>
            </a:r>
            <a:endParaRPr lang="en-US" altLang="zh-CN" sz="2000" dirty="0"/>
          </a:p>
          <a:p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60217" y="2810801"/>
            <a:ext cx="6487469" cy="379210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 figure</a:t>
            </a:r>
            <a:r>
              <a:rPr lang="zh-CN" altLang="en-US" dirty="0"/>
              <a:t> </a:t>
            </a:r>
            <a:r>
              <a:rPr lang="en-US" altLang="zh-CN" dirty="0"/>
              <a:t>styles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</a:rPr>
              <a:t>axes.set</a:t>
            </a:r>
            <a:r>
              <a:rPr lang="en-US" altLang="zh-CN" sz="2400" dirty="0">
                <a:solidFill>
                  <a:schemeClr val="accent2"/>
                </a:solidFill>
              </a:rPr>
              <a:t>()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80149" y="1537411"/>
            <a:ext cx="5894760" cy="527425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 figure</a:t>
            </a:r>
            <a:r>
              <a:rPr lang="zh-CN" altLang="en-US" dirty="0"/>
              <a:t> </a:t>
            </a:r>
            <a:r>
              <a:rPr lang="en-US" altLang="zh-CN" dirty="0"/>
              <a:t>styles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4102614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Change </a:t>
            </a:r>
            <a:r>
              <a:rPr lang="en-US" altLang="zh-CN" sz="2400" dirty="0">
                <a:hlinkClick r:id="rId1"/>
              </a:rPr>
              <a:t>color palettes </a:t>
            </a:r>
            <a:endParaRPr lang="en-US" altLang="zh-CN" sz="2400" dirty="0"/>
          </a:p>
          <a:p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zh-CN" altLang="en-US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70" y="2720153"/>
            <a:ext cx="4102614" cy="36707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562" y="2715561"/>
            <a:ext cx="5775368" cy="3643982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Scaling plot elements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>
                <a:solidFill>
                  <a:schemeClr val="accent2"/>
                </a:solidFill>
              </a:rPr>
              <a:t>sns.set_context</a:t>
            </a:r>
            <a:r>
              <a:rPr lang="en-US" altLang="zh-CN" sz="2400" dirty="0">
                <a:solidFill>
                  <a:schemeClr val="accent2"/>
                </a:solidFill>
              </a:rPr>
              <a:t>()</a:t>
            </a:r>
            <a:endParaRPr lang="en-US" altLang="zh-CN" sz="2400" dirty="0">
              <a:solidFill>
                <a:schemeClr val="accent2"/>
              </a:solidFill>
            </a:endParaRPr>
          </a:p>
          <a:p>
            <a:r>
              <a:rPr lang="en-US" altLang="zh-CN" sz="2400" dirty="0"/>
              <a:t>The four preset contexts, in order of relative size, are 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</a:rPr>
              <a:t>paper, notebook, talk, and poster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</a:endParaRPr>
          </a:p>
          <a:p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2118" y="3225595"/>
            <a:ext cx="5269329" cy="33083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058" y="3206268"/>
            <a:ext cx="5209450" cy="36226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1026" name="Picture 2" descr="用Python的matplotlib画股价图 - 知乎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080" y="1717338"/>
            <a:ext cx="6421120" cy="4815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7188199" y="3328720"/>
            <a:ext cx="442604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More parameters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>
                <a:hlinkClick r:id="rId2"/>
              </a:rPr>
              <a:t>https://matplotlib.org/stable/api/figure_api.html#matplotlib.figure.Figure.add_subplot</a:t>
            </a:r>
            <a:endParaRPr lang="zh-CN" altLang="en-US" sz="2400" dirty="0"/>
          </a:p>
        </p:txBody>
      </p:sp>
      <p:sp>
        <p:nvSpPr>
          <p:cNvPr id="8" name="文本框 7"/>
          <p:cNvSpPr txBox="1"/>
          <p:nvPr/>
        </p:nvSpPr>
        <p:spPr>
          <a:xfrm>
            <a:off x="7049453" y="2476946"/>
            <a:ext cx="609790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Figure.add_subplot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(*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, **</a:t>
            </a:r>
            <a:r>
              <a:rPr lang="en-US" altLang="zh-CN" sz="2400" dirty="0" err="1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kwargs</a:t>
            </a: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Arial Unicode MS" panose="020B0604020202020204" charset="-122"/>
              </a:rPr>
              <a:t>)</a:t>
            </a:r>
            <a:endParaRPr lang="en-US" altLang="zh-CN" sz="2400" dirty="0">
              <a:solidFill>
                <a:schemeClr val="accent2">
                  <a:lumMod val="75000"/>
                </a:schemeClr>
              </a:solidFill>
              <a:latin typeface="Arial Unicode MS" panose="020B0604020202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Multiple plots in one figure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9288" y="1888652"/>
            <a:ext cx="5118100" cy="3657600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0688"/>
            <a:ext cx="5118100" cy="4044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COMMONDATA" val="eyJoZGlkIjoiMDYxZmIxNGRmZmFlMzI1ZDk3NzlkMTFkZjJkODVjMTMifQ=="/>
  <p:tag name="commondata" val="eyJoZGlkIjoiNDkzODg2MGExMzdlOWExN2I0NTE1NzFlNzdjNjY2M2UifQ==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12909</Words>
  <Application>WPS 演示</Application>
  <PresentationFormat>宽屏</PresentationFormat>
  <Paragraphs>493</Paragraphs>
  <Slides>77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77</vt:i4>
      </vt:variant>
    </vt:vector>
  </HeadingPairs>
  <TitlesOfParts>
    <vt:vector size="90" baseType="lpstr">
      <vt:lpstr>Arial</vt:lpstr>
      <vt:lpstr>宋体</vt:lpstr>
      <vt:lpstr>Wingdings</vt:lpstr>
      <vt:lpstr>Arial Unicode MS</vt:lpstr>
      <vt:lpstr>微软雅黑</vt:lpstr>
      <vt:lpstr>Avenir</vt:lpstr>
      <vt:lpstr>DejaVu Math TeX Gyre</vt:lpstr>
      <vt:lpstr>等线</vt:lpstr>
      <vt:lpstr>Courier New</vt:lpstr>
      <vt:lpstr>-apple-system</vt:lpstr>
      <vt:lpstr>Segoe Print</vt:lpstr>
      <vt:lpstr>等线 Light</vt:lpstr>
      <vt:lpstr>Office 主题​​</vt:lpstr>
      <vt:lpstr>CS112: Introduction to Python programming</vt:lpstr>
      <vt:lpstr>Parts of a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Multiple plots in one figure</vt:lpstr>
      <vt:lpstr>Plotting with Pandas</vt:lpstr>
      <vt:lpstr>Plotting with Pandas</vt:lpstr>
      <vt:lpstr>Plotting with Pandas</vt:lpstr>
      <vt:lpstr>Plotting with Pandas</vt:lpstr>
      <vt:lpstr>Plotting with Pandas</vt:lpstr>
      <vt:lpstr>Plotting with Pandas</vt:lpstr>
      <vt:lpstr>Plotting with Pandas</vt:lpstr>
      <vt:lpstr>Plotting with Pandas</vt:lpstr>
      <vt:lpstr>Seaborn</vt:lpstr>
      <vt:lpstr>Seaborn plot types</vt:lpstr>
      <vt:lpstr>Relational plots</vt:lpstr>
      <vt:lpstr>Relational plots</vt:lpstr>
      <vt:lpstr>Relational plots</vt:lpstr>
      <vt:lpstr>Relational plots</vt:lpstr>
      <vt:lpstr>Relational plots</vt:lpstr>
      <vt:lpstr>Relational plots</vt:lpstr>
      <vt:lpstr>Relational plots</vt:lpstr>
      <vt:lpstr>Seaborn plot types</vt:lpstr>
      <vt:lpstr>Categorical plots</vt:lpstr>
      <vt:lpstr>Categorical plots</vt:lpstr>
      <vt:lpstr>Categorical plots</vt:lpstr>
      <vt:lpstr>Categorical plots</vt:lpstr>
      <vt:lpstr>Categorical plots</vt:lpstr>
      <vt:lpstr>Categorical plots</vt:lpstr>
      <vt:lpstr>Categorical plots</vt:lpstr>
      <vt:lpstr>Categorical plots</vt:lpstr>
      <vt:lpstr>Categorical plots</vt:lpstr>
      <vt:lpstr>Categorical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Distribution plots</vt:lpstr>
      <vt:lpstr>Heatmap</vt:lpstr>
      <vt:lpstr>Heatmap</vt:lpstr>
      <vt:lpstr>Heatmap</vt:lpstr>
      <vt:lpstr>Heatmap</vt:lpstr>
      <vt:lpstr>Colormaps for Matplotlib and Seaborn</vt:lpstr>
      <vt:lpstr>Colormaps for Matplotlib and Seaborn</vt:lpstr>
      <vt:lpstr>Heatmap</vt:lpstr>
      <vt:lpstr>Clustermap</vt:lpstr>
      <vt:lpstr>clustermap</vt:lpstr>
      <vt:lpstr>clustermap</vt:lpstr>
      <vt:lpstr>clustermap</vt:lpstr>
      <vt:lpstr>Multiple subplots</vt:lpstr>
      <vt:lpstr>Multiple subplots</vt:lpstr>
      <vt:lpstr>Multiple subplots</vt:lpstr>
      <vt:lpstr>Controlling figure styles</vt:lpstr>
      <vt:lpstr>Controlling figure styles</vt:lpstr>
      <vt:lpstr>Controlling figure styles</vt:lpstr>
      <vt:lpstr>Controlling figure styles</vt:lpstr>
      <vt:lpstr>Controlling figure styles</vt:lpstr>
      <vt:lpstr>Scaling plot elements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MED5018: Introduction to biomedical Python programming</dc:title>
  <dc:creator>tian ruilin</dc:creator>
  <cp:lastModifiedBy>风清月朗</cp:lastModifiedBy>
  <cp:revision>966</cp:revision>
  <dcterms:created xsi:type="dcterms:W3CDTF">2021-08-17T02:37:00Z</dcterms:created>
  <dcterms:modified xsi:type="dcterms:W3CDTF">2024-05-22T03:20:46Z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CFAE0C7D82DD4A72908F03F54BCC4EE8_12</vt:lpwstr>
  </property>
  <property fmtid="{D5CDD505-2E9C-101B-9397-08002B2CF9AE}" pid="3" name="KSOProductBuildVer">
    <vt:lpwstr>2052-12.1.0.15712</vt:lpwstr>
  </property>
</Properties>
</file>